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60" r:id="rId5"/>
    <p:sldId id="265" r:id="rId6"/>
  </p:sldIdLst>
  <p:sldSz cx="6858000" cy="9906000" type="A4"/>
  <p:notesSz cx="10018713"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p:normalViewPr>
  <p:slideViewPr>
    <p:cSldViewPr showGuides="1">
      <p:cViewPr>
        <p:scale>
          <a:sx n="100" d="100"/>
          <a:sy n="100" d="100"/>
        </p:scale>
        <p:origin x="1434" y="-3168"/>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4341130" cy="344354"/>
          </a:xfrm>
          <a:prstGeom prst="rect">
            <a:avLst/>
          </a:prstGeom>
        </p:spPr>
        <p:txBody>
          <a:bodyPr vert="horz" lIns="92265" tIns="46133" rIns="92265" bIns="4613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5251" y="2"/>
            <a:ext cx="4341130" cy="344354"/>
          </a:xfrm>
          <a:prstGeom prst="rect">
            <a:avLst/>
          </a:prstGeom>
        </p:spPr>
        <p:txBody>
          <a:bodyPr vert="horz" lIns="92265" tIns="46133" rIns="92265" bIns="46133" rtlCol="0"/>
          <a:lstStyle>
            <a:lvl1pPr algn="r">
              <a:defRPr sz="1200"/>
            </a:lvl1pPr>
          </a:lstStyle>
          <a:p>
            <a:fld id="{A64189A0-D388-1C40-A038-E41620BEBFAB}" type="datetime1">
              <a:rPr kumimoji="1" lang="ja-JP" altLang="en-US" smtClean="0"/>
              <a:pPr/>
              <a:t>2024/4/25</a:t>
            </a:fld>
            <a:endParaRPr kumimoji="1" lang="ja-JP" altLang="en-US"/>
          </a:p>
        </p:txBody>
      </p:sp>
      <p:sp>
        <p:nvSpPr>
          <p:cNvPr id="4" name="フッター プレースホルダー 3"/>
          <p:cNvSpPr>
            <a:spLocks noGrp="1"/>
          </p:cNvSpPr>
          <p:nvPr>
            <p:ph type="ftr" sz="quarter" idx="2"/>
          </p:nvPr>
        </p:nvSpPr>
        <p:spPr>
          <a:xfrm>
            <a:off x="5" y="6542711"/>
            <a:ext cx="4341130" cy="344352"/>
          </a:xfrm>
          <a:prstGeom prst="rect">
            <a:avLst/>
          </a:prstGeom>
        </p:spPr>
        <p:txBody>
          <a:bodyPr vert="horz" lIns="92265" tIns="46133" rIns="92265" bIns="4613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5251" y="6542711"/>
            <a:ext cx="4341130" cy="344352"/>
          </a:xfrm>
          <a:prstGeom prst="rect">
            <a:avLst/>
          </a:prstGeom>
        </p:spPr>
        <p:txBody>
          <a:bodyPr vert="horz" lIns="92265" tIns="46133" rIns="92265" bIns="46133"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4341443" cy="345605"/>
          </a:xfrm>
          <a:prstGeom prst="rect">
            <a:avLst/>
          </a:prstGeom>
        </p:spPr>
        <p:txBody>
          <a:bodyPr vert="horz" lIns="93169" tIns="46583" rIns="93169" bIns="4658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74955" y="3"/>
            <a:ext cx="4341443" cy="345605"/>
          </a:xfrm>
          <a:prstGeom prst="rect">
            <a:avLst/>
          </a:prstGeom>
        </p:spPr>
        <p:txBody>
          <a:bodyPr vert="horz" lIns="93169" tIns="46583" rIns="93169" bIns="46583" rtlCol="0"/>
          <a:lstStyle>
            <a:lvl1pPr algn="r">
              <a:defRPr sz="1300"/>
            </a:lvl1pPr>
          </a:lstStyle>
          <a:p>
            <a:fld id="{0CCAFB02-77E3-5246-990E-8D2D380AA016}" type="datetime1">
              <a:rPr kumimoji="1" lang="ja-JP" altLang="en-US" smtClean="0"/>
              <a:pPr/>
              <a:t>2024/4/25</a:t>
            </a:fld>
            <a:endParaRPr kumimoji="1" lang="ja-JP" altLang="en-US"/>
          </a:p>
        </p:txBody>
      </p:sp>
      <p:sp>
        <p:nvSpPr>
          <p:cNvPr id="4" name="スライド イメージ プレースホルダー 3"/>
          <p:cNvSpPr>
            <a:spLocks noGrp="1" noRot="1" noChangeAspect="1"/>
          </p:cNvSpPr>
          <p:nvPr>
            <p:ph type="sldImg" idx="2"/>
          </p:nvPr>
        </p:nvSpPr>
        <p:spPr>
          <a:xfrm>
            <a:off x="4205288" y="860425"/>
            <a:ext cx="1608137" cy="2325688"/>
          </a:xfrm>
          <a:prstGeom prst="rect">
            <a:avLst/>
          </a:prstGeom>
          <a:noFill/>
          <a:ln w="12700">
            <a:solidFill>
              <a:prstClr val="black"/>
            </a:solidFill>
          </a:ln>
        </p:spPr>
        <p:txBody>
          <a:bodyPr vert="horz" lIns="93169" tIns="46583" rIns="93169" bIns="46583" rtlCol="0" anchor="ctr"/>
          <a:lstStyle/>
          <a:p>
            <a:endParaRPr lang="ja-JP" altLang="en-US"/>
          </a:p>
        </p:txBody>
      </p:sp>
      <p:sp>
        <p:nvSpPr>
          <p:cNvPr id="5" name="ノート プレースホルダー 4"/>
          <p:cNvSpPr>
            <a:spLocks noGrp="1"/>
          </p:cNvSpPr>
          <p:nvPr>
            <p:ph type="body" sz="quarter" idx="3"/>
          </p:nvPr>
        </p:nvSpPr>
        <p:spPr>
          <a:xfrm>
            <a:off x="1001873" y="3314931"/>
            <a:ext cx="8014970" cy="2712214"/>
          </a:xfrm>
          <a:prstGeom prst="rect">
            <a:avLst/>
          </a:prstGeom>
        </p:spPr>
        <p:txBody>
          <a:bodyPr vert="horz" lIns="93169" tIns="46583" rIns="93169"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563"/>
            <a:ext cx="4341443" cy="345604"/>
          </a:xfrm>
          <a:prstGeom prst="rect">
            <a:avLst/>
          </a:prstGeom>
        </p:spPr>
        <p:txBody>
          <a:bodyPr vert="horz" lIns="93169" tIns="46583" rIns="93169" bIns="4658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74955" y="6542563"/>
            <a:ext cx="4341443" cy="345604"/>
          </a:xfrm>
          <a:prstGeom prst="rect">
            <a:avLst/>
          </a:prstGeom>
        </p:spPr>
        <p:txBody>
          <a:bodyPr vert="horz" lIns="93169" tIns="46583" rIns="93169" bIns="46583"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hugoku.jita-trackfield.jp/" TargetMode="External"/><Relationship Id="rId2" Type="http://schemas.openxmlformats.org/officeDocument/2006/relationships/hyperlink" Target="https://twitter.com/chujitsu_tf"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9000" y="2540732"/>
            <a:ext cx="6120000" cy="3960440"/>
          </a:xfrm>
        </p:spPr>
        <p:txBody>
          <a:bodyPr anchor="ctr"/>
          <a:lstStyle/>
          <a:p>
            <a:r>
              <a:rPr lang="ja-JP" altLang="en-US" dirty="0">
                <a:effectLst>
                  <a:outerShdw blurRad="38100" dist="38100" dir="2700000" algn="tl">
                    <a:srgbClr val="000000">
                      <a:alpha val="43137"/>
                    </a:srgbClr>
                  </a:outerShdw>
                </a:effectLst>
                <a:latin typeface="+mn-ea"/>
                <a:ea typeface="+mn-ea"/>
              </a:rPr>
              <a:t>第</a:t>
            </a:r>
            <a:r>
              <a:rPr lang="en-US" altLang="ja-JP" dirty="0">
                <a:effectLst>
                  <a:outerShdw blurRad="38100" dist="38100" dir="2700000" algn="tl">
                    <a:srgbClr val="000000">
                      <a:alpha val="43137"/>
                    </a:srgbClr>
                  </a:outerShdw>
                </a:effectLst>
                <a:latin typeface="+mn-ea"/>
                <a:ea typeface="+mn-ea"/>
              </a:rPr>
              <a:t>63</a:t>
            </a:r>
            <a:r>
              <a:rPr lang="ja-JP" altLang="en-US" dirty="0">
                <a:effectLst>
                  <a:outerShdw blurRad="38100" dist="38100" dir="2700000" algn="tl">
                    <a:srgbClr val="000000">
                      <a:alpha val="43137"/>
                    </a:srgbClr>
                  </a:outerShdw>
                </a:effectLst>
                <a:latin typeface="+mn-ea"/>
                <a:ea typeface="+mn-ea"/>
              </a:rPr>
              <a:t>回</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中国実業団陸上競技選手権大会</a:t>
            </a:r>
            <a:br>
              <a:rPr lang="en-US" altLang="ja-JP" dirty="0">
                <a:latin typeface="+mn-ea"/>
                <a:ea typeface="+mn-ea"/>
              </a:rPr>
            </a:br>
            <a:br>
              <a:rPr lang="en-US" altLang="ja-JP" dirty="0">
                <a:latin typeface="+mn-ea"/>
                <a:ea typeface="+mn-ea"/>
              </a:rPr>
            </a:br>
            <a:r>
              <a:rPr lang="ja-JP" altLang="en-US" sz="4800" dirty="0">
                <a:effectLst>
                  <a:outerShdw blurRad="38100" dist="38100" dir="2700000" algn="tl">
                    <a:srgbClr val="000000">
                      <a:alpha val="43137"/>
                    </a:srgbClr>
                  </a:outerShdw>
                </a:effectLst>
                <a:latin typeface="+mn-ea"/>
                <a:ea typeface="+mn-ea"/>
              </a:rPr>
              <a:t>取材要項</a:t>
            </a:r>
            <a:br>
              <a:rPr lang="en-US" altLang="ja-JP" sz="4400" dirty="0">
                <a:effectLst>
                  <a:outerShdw blurRad="38100" dist="38100" dir="2700000" algn="tl">
                    <a:srgbClr val="000000">
                      <a:alpha val="43137"/>
                    </a:srgbClr>
                  </a:outerShdw>
                </a:effectLst>
                <a:latin typeface="+mn-ea"/>
                <a:ea typeface="+mn-ea"/>
              </a:rPr>
            </a:br>
            <a:r>
              <a:rPr lang="ja-JP" altLang="en-US" sz="2800" dirty="0">
                <a:effectLst>
                  <a:outerShdw blurRad="38100" dist="38100" dir="2700000" algn="tl">
                    <a:srgbClr val="000000">
                      <a:alpha val="43137"/>
                    </a:srgbClr>
                  </a:outerShdw>
                </a:effectLst>
                <a:latin typeface="+mn-ea"/>
                <a:ea typeface="+mn-ea"/>
              </a:rPr>
              <a:t>（報道機関用）</a:t>
            </a:r>
            <a:br>
              <a:rPr lang="en-US" altLang="ja-JP" dirty="0">
                <a:effectLst>
                  <a:outerShdw blurRad="38100" dist="38100" dir="2700000" algn="tl">
                    <a:srgbClr val="000000">
                      <a:alpha val="43137"/>
                    </a:srgbClr>
                  </a:outerShdw>
                </a:effectLst>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endParaRPr kumimoji="1" lang="ja-JP" alt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4198789334"/>
              </p:ext>
            </p:extLst>
          </p:nvPr>
        </p:nvGraphicFramePr>
        <p:xfrm>
          <a:off x="369000" y="6869233"/>
          <a:ext cx="6120000" cy="2236166"/>
        </p:xfrm>
        <a:graphic>
          <a:graphicData uri="http://schemas.openxmlformats.org/drawingml/2006/table">
            <a:tbl>
              <a:tblPr firstRow="1" bandRow="1">
                <a:tableStyleId>{2D5ABB26-0587-4C30-8999-92F81FD0307C}</a:tableStyleId>
              </a:tblPr>
              <a:tblGrid>
                <a:gridCol w="1528508">
                  <a:extLst>
                    <a:ext uri="{9D8B030D-6E8A-4147-A177-3AD203B41FA5}">
                      <a16:colId xmlns:a16="http://schemas.microsoft.com/office/drawing/2014/main" val="20000"/>
                    </a:ext>
                  </a:extLst>
                </a:gridCol>
                <a:gridCol w="4591492">
                  <a:extLst>
                    <a:ext uri="{9D8B030D-6E8A-4147-A177-3AD203B41FA5}">
                      <a16:colId xmlns:a16="http://schemas.microsoft.com/office/drawing/2014/main" val="20001"/>
                    </a:ext>
                  </a:extLst>
                </a:gridCol>
              </a:tblGrid>
              <a:tr h="401235">
                <a:tc>
                  <a:txBody>
                    <a:bodyPr/>
                    <a:lstStyle/>
                    <a:p>
                      <a:pPr algn="dist"/>
                      <a:endParaRPr kumimoji="1" lang="en-US" altLang="ja-JP" sz="1200" dirty="0"/>
                    </a:p>
                    <a:p>
                      <a:pPr algn="dist"/>
                      <a:r>
                        <a:rPr kumimoji="1" lang="ja-JP" altLang="en-US" sz="1200" dirty="0"/>
                        <a:t>大会日程</a:t>
                      </a:r>
                    </a:p>
                  </a:txBody>
                  <a:tcPr marL="25200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２０２４年５月１１日</a:t>
                      </a:r>
                      <a:r>
                        <a:rPr kumimoji="1" lang="en-US" altLang="ja-JP" sz="1200" dirty="0"/>
                        <a:t>(</a:t>
                      </a:r>
                      <a:r>
                        <a:rPr kumimoji="1" lang="ja-JP" altLang="en-US" sz="1200" dirty="0"/>
                        <a:t>土</a:t>
                      </a:r>
                      <a:r>
                        <a:rPr kumimoji="1" lang="en-US" altLang="ja-JP" sz="1200" dirty="0"/>
                        <a:t>) </a:t>
                      </a:r>
                      <a:r>
                        <a:rPr kumimoji="1" lang="ja-JP" altLang="en-US" sz="1200" dirty="0"/>
                        <a:t>・１８日</a:t>
                      </a:r>
                      <a:r>
                        <a:rPr kumimoji="1" lang="en-US" altLang="ja-JP" sz="1200" dirty="0"/>
                        <a:t>(</a:t>
                      </a:r>
                      <a:r>
                        <a:rPr kumimoji="1" lang="ja-JP" altLang="en-US" sz="1200" dirty="0"/>
                        <a:t>土</a:t>
                      </a:r>
                      <a:r>
                        <a:rPr kumimoji="1" lang="en-US" altLang="ja-JP" sz="1200" dirty="0"/>
                        <a:t>)〜</a:t>
                      </a:r>
                      <a:r>
                        <a:rPr kumimoji="1" lang="ja-JP" altLang="en-US" sz="1200" dirty="0"/>
                        <a:t>１９日</a:t>
                      </a:r>
                      <a:r>
                        <a:rPr kumimoji="1" lang="en-US" altLang="ja-JP" sz="1200" dirty="0"/>
                        <a:t>(</a:t>
                      </a:r>
                      <a:r>
                        <a:rPr kumimoji="1" lang="ja-JP" altLang="en-US" sz="1200" dirty="0"/>
                        <a:t>日</a:t>
                      </a:r>
                      <a:r>
                        <a:rPr kumimoji="1" lang="en-US" altLang="ja-JP" sz="1200" dirty="0"/>
                        <a:t>)</a:t>
                      </a:r>
                    </a:p>
                  </a:txBody>
                  <a:tcPr marL="252000"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85250">
                <a:tc>
                  <a:txBody>
                    <a:bodyPr/>
                    <a:lstStyle/>
                    <a:p>
                      <a:pPr algn="dist"/>
                      <a:r>
                        <a:rPr kumimoji="1" lang="ja-JP" altLang="en-US" sz="1200" dirty="0"/>
                        <a:t>大会会場</a:t>
                      </a:r>
                    </a:p>
                  </a:txBody>
                  <a:tcPr marL="252000"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みよし運動公園陸上競技場</a:t>
                      </a:r>
                      <a:endParaRPr kumimoji="1" lang="en-US" altLang="ja-JP" sz="1200" baseline="0" dirty="0"/>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01235">
                <a:tc>
                  <a:txBody>
                    <a:bodyPr/>
                    <a:lstStyle/>
                    <a:p>
                      <a:pPr algn="dist"/>
                      <a:r>
                        <a:rPr kumimoji="1" lang="ja-JP" altLang="en-US" sz="1200" dirty="0"/>
                        <a:t>取材申請締切</a:t>
                      </a:r>
                    </a:p>
                  </a:txBody>
                  <a:tcPr marL="252000"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rPr>
                        <a:t>２０２４年５月　８日（水）１７：００必着（１日目）</a:t>
                      </a:r>
                      <a:endParaRPr kumimoji="1" lang="en-US" altLang="ja-JP" sz="1200" b="1" u="sng" dirty="0">
                        <a:solidFill>
                          <a:srgbClr val="FF0000"/>
                        </a:solidFill>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rPr>
                        <a:t>２０２４年５月１５日（水）１７：００必着（２・３日目）</a:t>
                      </a:r>
                      <a:endParaRPr kumimoji="1" lang="en-US" altLang="ja-JP" sz="1200" b="1" u="sng" dirty="0">
                        <a:solidFill>
                          <a:srgbClr val="FF0000"/>
                        </a:solidFill>
                      </a:endParaRPr>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836516">
                <a:tc>
                  <a:txBody>
                    <a:bodyPr/>
                    <a:lstStyle/>
                    <a:p>
                      <a:pPr algn="dist"/>
                      <a:r>
                        <a:rPr kumimoji="1" lang="ja-JP" altLang="en-US" sz="1200" dirty="0"/>
                        <a:t>報道受付時間</a:t>
                      </a:r>
                      <a:endParaRPr kumimoji="1" lang="en-US" altLang="ja-JP" sz="1200" dirty="0"/>
                    </a:p>
                    <a:p>
                      <a:pPr algn="dist"/>
                      <a:endParaRPr kumimoji="1" lang="ja-JP" altLang="en-US" sz="1200" dirty="0"/>
                    </a:p>
                  </a:txBody>
                  <a:tcPr marL="252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１１日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１６</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is-I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５</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１８</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 １４</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５月１９日</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７</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３０～（予定）</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endParaRPr>
                    </a:p>
                  </a:txBody>
                  <a:tcPr marL="252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sp>
        <p:nvSpPr>
          <p:cNvPr id="6" name="テキスト ボックス 5">
            <a:extLst>
              <a:ext uri="{FF2B5EF4-FFF2-40B4-BE49-F238E27FC236}">
                <a16:creationId xmlns:a16="http://schemas.microsoft.com/office/drawing/2014/main" id="{FE01318F-D532-1326-ECFD-E273F0394383}"/>
              </a:ext>
            </a:extLst>
          </p:cNvPr>
          <p:cNvSpPr txBox="1"/>
          <p:nvPr/>
        </p:nvSpPr>
        <p:spPr>
          <a:xfrm>
            <a:off x="4040196" y="149950"/>
            <a:ext cx="2682298" cy="338554"/>
          </a:xfrm>
          <a:prstGeom prst="rect">
            <a:avLst/>
          </a:prstGeom>
          <a:noFill/>
        </p:spPr>
        <p:txBody>
          <a:bodyPr wrap="square" rtlCol="0">
            <a:spAutoFit/>
          </a:bodyPr>
          <a:lstStyle/>
          <a:p>
            <a:pPr algn="r"/>
            <a:r>
              <a:rPr lang="ja-JP" altLang="en-US" sz="1600" dirty="0"/>
              <a:t>中国</a:t>
            </a:r>
            <a:r>
              <a:rPr kumimoji="1" lang="ja-JP" altLang="en-US" sz="1600" dirty="0"/>
              <a:t>実業団陸上競技連盟</a:t>
            </a:r>
          </a:p>
        </p:txBody>
      </p:sp>
      <p:pic>
        <p:nvPicPr>
          <p:cNvPr id="8" name="図 7">
            <a:extLst>
              <a:ext uri="{FF2B5EF4-FFF2-40B4-BE49-F238E27FC236}">
                <a16:creationId xmlns:a16="http://schemas.microsoft.com/office/drawing/2014/main" id="{9A297EC7-6849-6EE7-9E7D-BAF041101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9912" y="1503124"/>
            <a:ext cx="2018176" cy="1339092"/>
          </a:xfrm>
          <a:prstGeom prst="rect">
            <a:avLst/>
          </a:prstGeom>
        </p:spPr>
      </p:pic>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9000" y="474000"/>
            <a:ext cx="6480000" cy="9015504"/>
          </a:xfrm>
          <a:noFill/>
          <a:ln>
            <a:noFill/>
          </a:ln>
        </p:spPr>
        <p:txBody>
          <a:bodyPr>
            <a:noAutofit/>
          </a:bodyPr>
          <a:lstStyle/>
          <a:p>
            <a:pPr algn="l">
              <a:lnSpc>
                <a:spcPts val="1100"/>
              </a:lnSpc>
            </a:pPr>
            <a:r>
              <a:rPr lang="ja-JP" altLang="en-US" dirty="0"/>
              <a:t>報道各位</a:t>
            </a:r>
          </a:p>
          <a:p>
            <a:pPr>
              <a:lnSpc>
                <a:spcPts val="1100"/>
              </a:lnSpc>
            </a:pPr>
            <a:endParaRPr lang="en-US" altLang="ja-JP" dirty="0"/>
          </a:p>
          <a:p>
            <a:pPr>
              <a:lnSpc>
                <a:spcPts val="1100"/>
              </a:lnSpc>
            </a:pPr>
            <a:endParaRPr lang="en-US" altLang="ja-JP" dirty="0"/>
          </a:p>
          <a:p>
            <a:pPr>
              <a:lnSpc>
                <a:spcPts val="1100"/>
              </a:lnSpc>
            </a:pPr>
            <a:r>
              <a:rPr lang="ja-JP" altLang="en-US" sz="2400" u="sng" dirty="0"/>
              <a:t>報道取材に関するお願い</a:t>
            </a:r>
            <a:endParaRPr lang="en-US" altLang="ja-JP" sz="2400" u="sng" dirty="0"/>
          </a:p>
          <a:p>
            <a:pPr>
              <a:lnSpc>
                <a:spcPts val="1100"/>
              </a:lnSpc>
            </a:pPr>
            <a:endParaRPr lang="ja-JP" altLang="en-US" sz="1050" dirty="0"/>
          </a:p>
          <a:p>
            <a:pPr algn="l">
              <a:lnSpc>
                <a:spcPct val="100000"/>
              </a:lnSpc>
            </a:pPr>
            <a:r>
              <a:rPr lang="ja-JP" altLang="en-US" dirty="0"/>
              <a:t>　本大会の開催にあたり、報道関係の皆様に支障なく取材して頂くために、下記の要領にて取材申請をお願い致します。申し込みされた場合には、本取材要項の全ての内容に同意したものとみなしますので、予めご了承ください。 なお、取材に関しましてはスポーツ報道を目的としている場合に限らせていただきます。</a:t>
            </a:r>
            <a:endParaRPr lang="en-US" altLang="ja-JP" dirty="0"/>
          </a:p>
          <a:p>
            <a:pPr algn="l">
              <a:lnSpc>
                <a:spcPct val="100000"/>
              </a:lnSpc>
              <a:spcBef>
                <a:spcPts val="0"/>
              </a:spcBef>
            </a:pPr>
            <a:r>
              <a:rPr lang="ja-JP" altLang="en-US" dirty="0"/>
              <a:t>　また、大会運営・競技進行に支障のないよう、競技役員の指示には必ず従ってください。指示に従っていただけず支障となるような行為があったと判断した場合は退場していただく場合もございます。</a:t>
            </a:r>
            <a:endParaRPr lang="en-US" altLang="ja-JP" dirty="0"/>
          </a:p>
          <a:p>
            <a:pPr algn="l">
              <a:lnSpc>
                <a:spcPct val="100000"/>
              </a:lnSpc>
            </a:pPr>
            <a:endParaRPr lang="en-US" altLang="ja-JP" sz="100" b="1" u="sng" dirty="0"/>
          </a:p>
          <a:p>
            <a:pPr algn="l">
              <a:lnSpc>
                <a:spcPct val="100000"/>
              </a:lnSpc>
            </a:pPr>
            <a:r>
              <a:rPr lang="ja-JP" altLang="en-US" sz="1600" b="1" u="sng" dirty="0"/>
              <a:t>１．取材申請について</a:t>
            </a:r>
          </a:p>
          <a:p>
            <a:pPr marL="447675" indent="-447675" algn="l">
              <a:lnSpc>
                <a:spcPct val="150000"/>
              </a:lnSpc>
            </a:pPr>
            <a:r>
              <a:rPr lang="ja-JP" altLang="en-US" dirty="0"/>
              <a:t>（１）報道取材可能団体</a:t>
            </a:r>
            <a:endParaRPr lang="en-US" altLang="ja-JP" dirty="0"/>
          </a:p>
          <a:p>
            <a:pPr marL="447675" indent="-447675" algn="l">
              <a:lnSpc>
                <a:spcPct val="150000"/>
              </a:lnSpc>
              <a:spcBef>
                <a:spcPts val="0"/>
              </a:spcBef>
            </a:pPr>
            <a:r>
              <a:rPr lang="ja-JP" altLang="en-US" dirty="0"/>
              <a:t>　　　日本新聞協会・日本雑誌協会・日本スポーツニュース協会・日本スポーツプレス協会</a:t>
            </a:r>
            <a:endParaRPr lang="en-US" altLang="ja-JP" dirty="0"/>
          </a:p>
          <a:p>
            <a:pPr marL="447675" indent="-447675" algn="l">
              <a:lnSpc>
                <a:spcPct val="150000"/>
              </a:lnSpc>
              <a:spcBef>
                <a:spcPts val="0"/>
              </a:spcBef>
            </a:pPr>
            <a:r>
              <a:rPr lang="ja-JP" altLang="en-US" dirty="0"/>
              <a:t>　　　日本外国特派員協会の各加盟社・陸上競技専門誌等、スポーツ報道を目的とする</a:t>
            </a:r>
            <a:endParaRPr lang="en-US" altLang="ja-JP" dirty="0"/>
          </a:p>
          <a:p>
            <a:pPr marL="447675" indent="-447675" algn="l">
              <a:lnSpc>
                <a:spcPct val="150000"/>
              </a:lnSpc>
              <a:spcBef>
                <a:spcPts val="0"/>
              </a:spcBef>
            </a:pPr>
            <a:r>
              <a:rPr lang="ja-JP" altLang="en-US" dirty="0"/>
              <a:t>　　　メディアに限る。</a:t>
            </a:r>
            <a:endParaRPr lang="en-US" altLang="ja-JP" dirty="0"/>
          </a:p>
          <a:p>
            <a:pPr marL="447675" indent="-447675" algn="l">
              <a:lnSpc>
                <a:spcPct val="150000"/>
              </a:lnSpc>
            </a:pPr>
            <a:r>
              <a:rPr lang="ja-JP" altLang="en-US" dirty="0"/>
              <a:t>（２）申し込み方法</a:t>
            </a:r>
          </a:p>
          <a:p>
            <a:pPr algn="l">
              <a:lnSpc>
                <a:spcPct val="100000"/>
              </a:lnSpc>
            </a:pPr>
            <a:r>
              <a:rPr lang="ja-JP" altLang="en-US" dirty="0"/>
              <a:t>　　本要項に添付された </a:t>
            </a:r>
            <a:r>
              <a:rPr lang="ja-JP" altLang="en-US" u="sng" dirty="0"/>
              <a:t>取材申請書による事前申請</a:t>
            </a:r>
            <a:r>
              <a:rPr lang="ja-JP" altLang="en-US" dirty="0"/>
              <a:t> となります。</a:t>
            </a:r>
            <a:endParaRPr lang="en-US" altLang="ja-JP" dirty="0"/>
          </a:p>
          <a:p>
            <a:pPr algn="l">
              <a:lnSpc>
                <a:spcPct val="100000"/>
              </a:lnSpc>
              <a:spcBef>
                <a:spcPts val="0"/>
              </a:spcBef>
            </a:pPr>
            <a:endParaRPr lang="en-US" altLang="ja-JP" sz="800" dirty="0"/>
          </a:p>
          <a:p>
            <a:pPr>
              <a:lnSpc>
                <a:spcPct val="100000"/>
              </a:lnSpc>
            </a:pPr>
            <a:r>
              <a:rPr lang="ja-JP" altLang="en-US" b="1" u="sng" dirty="0">
                <a:solidFill>
                  <a:srgbClr val="FF0000"/>
                </a:solidFill>
              </a:rPr>
              <a:t>１日目：５月８日（水）１７：００必着</a:t>
            </a:r>
            <a:endParaRPr lang="en-US" altLang="ja-JP" b="1" u="sng" dirty="0">
              <a:solidFill>
                <a:srgbClr val="FF0000"/>
              </a:solidFill>
            </a:endParaRPr>
          </a:p>
          <a:p>
            <a:pPr>
              <a:lnSpc>
                <a:spcPct val="100000"/>
              </a:lnSpc>
            </a:pPr>
            <a:r>
              <a:rPr lang="ja-JP" altLang="en-US" b="1" u="sng" dirty="0">
                <a:solidFill>
                  <a:srgbClr val="FF0000"/>
                </a:solidFill>
              </a:rPr>
              <a:t>２・３日目：５月１５日（水）１７：００必着</a:t>
            </a:r>
            <a:endParaRPr lang="en-US" altLang="ja-JP" b="1" u="sng" dirty="0">
              <a:solidFill>
                <a:srgbClr val="FF0000"/>
              </a:solidFill>
            </a:endParaRPr>
          </a:p>
          <a:p>
            <a:pPr>
              <a:lnSpc>
                <a:spcPct val="100000"/>
              </a:lnSpc>
              <a:spcBef>
                <a:spcPts val="0"/>
              </a:spcBef>
            </a:pPr>
            <a:endParaRPr lang="en-US" altLang="ja-JP" sz="800" b="1" u="sng" dirty="0">
              <a:solidFill>
                <a:srgbClr val="FF0000"/>
              </a:solidFill>
            </a:endParaRPr>
          </a:p>
          <a:p>
            <a:pPr algn="l">
              <a:lnSpc>
                <a:spcPct val="100000"/>
              </a:lnSpc>
            </a:pPr>
            <a:r>
              <a:rPr lang="ja-JP" altLang="en-US" dirty="0"/>
              <a:t>　　中国実業団陸上競技連盟</a:t>
            </a:r>
            <a:r>
              <a:rPr lang="en-US" altLang="ja-JP" dirty="0"/>
              <a:t> </a:t>
            </a:r>
            <a:r>
              <a:rPr lang="ja-JP" altLang="en-US" dirty="0"/>
              <a:t>事務局までメール又は</a:t>
            </a:r>
            <a:r>
              <a:rPr lang="en-US" altLang="ja-JP" dirty="0"/>
              <a:t>FAX</a:t>
            </a:r>
            <a:r>
              <a:rPr lang="ja-JP" altLang="en-US" dirty="0"/>
              <a:t>でお送りください。</a:t>
            </a:r>
            <a:endParaRPr lang="en-US" altLang="ja-JP" dirty="0"/>
          </a:p>
          <a:p>
            <a:pPr algn="l">
              <a:lnSpc>
                <a:spcPct val="200000"/>
              </a:lnSpc>
            </a:pPr>
            <a:r>
              <a:rPr lang="ja-JP" altLang="en-US" dirty="0"/>
              <a:t>（２）注意事項</a:t>
            </a:r>
            <a:endParaRPr lang="en-US" altLang="ja-JP" sz="1200" dirty="0"/>
          </a:p>
          <a:p>
            <a:pPr marL="447675" indent="-447675" algn="l">
              <a:lnSpc>
                <a:spcPct val="150000"/>
              </a:lnSpc>
            </a:pPr>
            <a:r>
              <a:rPr lang="ja-JP" altLang="en-US" dirty="0"/>
              <a:t>　　 ■各社申請を取りまとめた後に、取材人数調整等を行う場合があります。</a:t>
            </a:r>
            <a:endParaRPr lang="en-US" altLang="ja-JP" dirty="0"/>
          </a:p>
          <a:p>
            <a:pPr marL="447675" indent="-447675" algn="l">
              <a:lnSpc>
                <a:spcPct val="150000"/>
              </a:lnSpc>
            </a:pPr>
            <a:r>
              <a:rPr lang="ja-JP" altLang="en-US" dirty="0"/>
              <a:t>　　 ■締め切り後の申請、当日の申請は原則として受け付けません。</a:t>
            </a:r>
            <a:endParaRPr lang="en-US" altLang="ja-JP" dirty="0"/>
          </a:p>
          <a:p>
            <a:pPr marL="447675" indent="-447675" algn="l">
              <a:lnSpc>
                <a:spcPct val="150000"/>
              </a:lnSpc>
            </a:pPr>
            <a:r>
              <a:rPr lang="en-US" altLang="ja-JP" dirty="0"/>
              <a:t>       </a:t>
            </a:r>
            <a:r>
              <a:rPr lang="ja-JP" altLang="en-US" dirty="0"/>
              <a:t>■撮影や取材は主催・共催・後援を優先させていただきます。</a:t>
            </a:r>
            <a:endParaRPr lang="en-US" altLang="ja-JP" dirty="0"/>
          </a:p>
          <a:p>
            <a:pPr marL="447675" indent="-447675" algn="l">
              <a:lnSpc>
                <a:spcPct val="150000"/>
              </a:lnSpc>
              <a:spcAft>
                <a:spcPts val="600"/>
              </a:spcAft>
            </a:pPr>
            <a:r>
              <a:rPr lang="ja-JP" altLang="en-US" dirty="0"/>
              <a:t>　　 ■記者席およびプレスルームは準備がありませんので予めご了承ください。</a:t>
            </a:r>
            <a:endParaRPr lang="en-US" altLang="ja-JP" dirty="0"/>
          </a:p>
          <a:p>
            <a:pPr algn="l">
              <a:lnSpc>
                <a:spcPct val="100000"/>
              </a:lnSpc>
            </a:pPr>
            <a:r>
              <a:rPr lang="ja-JP" altLang="en-US" dirty="0"/>
              <a:t>　　 ■本要項の内容については、競技運営上の都合により、大会当日も含め変更する場合</a:t>
            </a:r>
            <a:endParaRPr lang="en-US" altLang="ja-JP" dirty="0"/>
          </a:p>
          <a:p>
            <a:pPr algn="l">
              <a:lnSpc>
                <a:spcPct val="100000"/>
              </a:lnSpc>
            </a:pPr>
            <a:r>
              <a:rPr lang="en-US" altLang="ja-JP" dirty="0"/>
              <a:t>          </a:t>
            </a:r>
            <a:r>
              <a:rPr lang="ja-JP" altLang="en-US" dirty="0"/>
              <a:t>があります。その際は競技役員の指示に従ってください。</a:t>
            </a:r>
            <a:endParaRPr lang="en-US" altLang="ja-JP" dirty="0"/>
          </a:p>
          <a:p>
            <a:pPr algn="l">
              <a:lnSpc>
                <a:spcPct val="150000"/>
              </a:lnSpc>
            </a:pPr>
            <a:r>
              <a:rPr lang="ja-JP" altLang="en-US" dirty="0"/>
              <a:t>　　 ■</a:t>
            </a:r>
            <a:r>
              <a:rPr lang="en-US" altLang="ja-JP" dirty="0"/>
              <a:t>YouTube</a:t>
            </a:r>
            <a:r>
              <a:rPr lang="ja-JP" altLang="en-US" dirty="0"/>
              <a:t>への投稿を目的とする申請は受理しません。</a:t>
            </a:r>
          </a:p>
        </p:txBody>
      </p:sp>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
        <p:nvSpPr>
          <p:cNvPr id="4" name="テキスト ボックス 3">
            <a:extLst>
              <a:ext uri="{FF2B5EF4-FFF2-40B4-BE49-F238E27FC236}">
                <a16:creationId xmlns:a16="http://schemas.microsoft.com/office/drawing/2014/main" id="{36D1DFDA-1DF2-2AD2-50B7-E740AF373D99}"/>
              </a:ext>
            </a:extLst>
          </p:cNvPr>
          <p:cNvSpPr txBox="1"/>
          <p:nvPr/>
        </p:nvSpPr>
        <p:spPr>
          <a:xfrm>
            <a:off x="4040196" y="149950"/>
            <a:ext cx="2682298" cy="338554"/>
          </a:xfrm>
          <a:prstGeom prst="rect">
            <a:avLst/>
          </a:prstGeom>
          <a:noFill/>
        </p:spPr>
        <p:txBody>
          <a:bodyPr wrap="square" rtlCol="0">
            <a:spAutoFit/>
          </a:bodyPr>
          <a:lstStyle/>
          <a:p>
            <a:pPr algn="r"/>
            <a:r>
              <a:rPr lang="ja-JP" altLang="en-US" sz="1600" dirty="0"/>
              <a:t>中国</a:t>
            </a:r>
            <a:r>
              <a:rPr kumimoji="1" lang="ja-JP" altLang="en-US" sz="1600" dirty="0"/>
              <a:t>実業団陸上競技連盟</a:t>
            </a:r>
          </a:p>
        </p:txBody>
      </p:sp>
      <p:sp>
        <p:nvSpPr>
          <p:cNvPr id="5" name="正方形/長方形 4">
            <a:extLst>
              <a:ext uri="{FF2B5EF4-FFF2-40B4-BE49-F238E27FC236}">
                <a16:creationId xmlns:a16="http://schemas.microsoft.com/office/drawing/2014/main" id="{9474A4C4-409B-1F8E-2701-8DEA68FB1F03}"/>
              </a:ext>
            </a:extLst>
          </p:cNvPr>
          <p:cNvSpPr/>
          <p:nvPr/>
        </p:nvSpPr>
        <p:spPr>
          <a:xfrm>
            <a:off x="1682806" y="5457056"/>
            <a:ext cx="3492388" cy="656392"/>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サブタイトル 2"/>
          <p:cNvSpPr>
            <a:spLocks noGrp="1"/>
          </p:cNvSpPr>
          <p:nvPr>
            <p:ph type="subTitle" idx="1"/>
          </p:nvPr>
        </p:nvSpPr>
        <p:spPr>
          <a:xfrm>
            <a:off x="242494" y="848544"/>
            <a:ext cx="6480000" cy="8280920"/>
          </a:xfrm>
          <a:noFill/>
        </p:spPr>
        <p:txBody>
          <a:bodyPr>
            <a:noAutofit/>
          </a:bodyPr>
          <a:lstStyle/>
          <a:p>
            <a:pPr algn="l">
              <a:lnSpc>
                <a:spcPts val="1100"/>
              </a:lnSpc>
            </a:pPr>
            <a:r>
              <a:rPr lang="ja-JP" altLang="en-US" sz="1600" b="1" u="sng" dirty="0"/>
              <a:t>２．大会当日の受付および取材につい</a:t>
            </a:r>
            <a:r>
              <a:rPr lang="ja-JP" altLang="en-US" sz="1400" b="1" u="sng" dirty="0"/>
              <a:t>て</a:t>
            </a:r>
            <a:endParaRPr lang="en-US" altLang="ja-JP" sz="1400" b="1" u="sng" dirty="0"/>
          </a:p>
          <a:p>
            <a:pPr algn="l">
              <a:lnSpc>
                <a:spcPts val="1100"/>
              </a:lnSpc>
            </a:pPr>
            <a:endParaRPr lang="ja-JP" altLang="en-US" sz="1400" b="1" u="sng" dirty="0"/>
          </a:p>
          <a:p>
            <a:pPr algn="l">
              <a:lnSpc>
                <a:spcPct val="150000"/>
              </a:lnSpc>
            </a:pPr>
            <a:r>
              <a:rPr lang="ja-JP" altLang="en-US" dirty="0"/>
              <a:t>（１）報道受付</a:t>
            </a:r>
            <a:endParaRPr lang="en-US" altLang="ja-JP" dirty="0"/>
          </a:p>
          <a:p>
            <a:pPr algn="l">
              <a:lnSpc>
                <a:spcPct val="150000"/>
              </a:lnSpc>
            </a:pPr>
            <a:r>
              <a:rPr lang="ja-JP" altLang="en-US" b="1" dirty="0"/>
              <a:t>　</a:t>
            </a:r>
            <a:r>
              <a:rPr lang="ja-JP" altLang="en-US" dirty="0"/>
              <a:t>          </a:t>
            </a:r>
            <a:r>
              <a:rPr lang="ja-JP" altLang="en-US" b="1" u="sng" dirty="0">
                <a:solidFill>
                  <a:srgbClr val="FF0000"/>
                </a:solidFill>
              </a:rPr>
              <a:t>みよし運動公園陸上競技場　正面玄関</a:t>
            </a:r>
            <a:endParaRPr lang="en-US" altLang="ja-JP" dirty="0"/>
          </a:p>
          <a:p>
            <a:pPr marL="360000" indent="-457200" algn="l">
              <a:lnSpc>
                <a:spcPct val="150000"/>
              </a:lnSpc>
            </a:pPr>
            <a:r>
              <a:rPr lang="ja-JP" altLang="en-US" dirty="0"/>
              <a:t>　・受付時は </a:t>
            </a:r>
            <a:r>
              <a:rPr lang="ja-JP" altLang="en-US" b="1" u="sng" dirty="0"/>
              <a:t>取材申請書 および 名刺</a:t>
            </a:r>
            <a:r>
              <a:rPr lang="ja-JP" altLang="en-US" b="1" dirty="0"/>
              <a:t> </a:t>
            </a:r>
            <a:r>
              <a:rPr lang="ja-JP" altLang="en-US" dirty="0"/>
              <a:t>を提出ください。</a:t>
            </a:r>
            <a:endParaRPr lang="en-US" altLang="ja-JP" dirty="0"/>
          </a:p>
          <a:p>
            <a:pPr marL="360000" indent="-457200" algn="l">
              <a:lnSpc>
                <a:spcPct val="100000"/>
              </a:lnSpc>
            </a:pPr>
            <a:r>
              <a:rPr lang="ja-JP" altLang="en-US" dirty="0"/>
              <a:t>　・報道受付後、ビブスをお渡しします。常時着用をお願いします。</a:t>
            </a:r>
            <a:endParaRPr lang="en-US" altLang="ja-JP" dirty="0"/>
          </a:p>
          <a:p>
            <a:pPr marL="360000" indent="-457200" algn="l">
              <a:lnSpc>
                <a:spcPct val="100000"/>
              </a:lnSpc>
            </a:pPr>
            <a:r>
              <a:rPr lang="ja-JP" altLang="en-US" b="1" dirty="0"/>
              <a:t>  　</a:t>
            </a:r>
            <a:r>
              <a:rPr lang="ja-JP" altLang="en-US" sz="1400" b="1" dirty="0"/>
              <a:t>　</a:t>
            </a:r>
            <a:r>
              <a:rPr lang="en-US" altLang="ja-JP" dirty="0"/>
              <a:t>※</a:t>
            </a:r>
            <a:r>
              <a:rPr lang="ja-JP" altLang="en-US" dirty="0"/>
              <a:t>当日の申請は原則として受け付けません。</a:t>
            </a:r>
            <a:endParaRPr lang="en-US" altLang="ja-JP" dirty="0"/>
          </a:p>
          <a:p>
            <a:pPr lvl="1" indent="-457200" algn="l">
              <a:lnSpc>
                <a:spcPct val="100000"/>
              </a:lnSpc>
            </a:pPr>
            <a:r>
              <a:rPr lang="ja-JP" altLang="en-US" sz="1100" dirty="0"/>
              <a:t>　　　</a:t>
            </a:r>
            <a:endParaRPr lang="en-US" altLang="ja-JP" sz="1100" dirty="0"/>
          </a:p>
          <a:p>
            <a:pPr lvl="1" indent="-457200" algn="l">
              <a:lnSpc>
                <a:spcPct val="100000"/>
              </a:lnSpc>
            </a:pPr>
            <a:r>
              <a:rPr lang="ja-JP" altLang="en-US" sz="1200" dirty="0"/>
              <a:t>　　＜ 注 意 事 項 ＞</a:t>
            </a:r>
            <a:endParaRPr lang="en-US" altLang="ja-JP" sz="1200" dirty="0"/>
          </a:p>
          <a:p>
            <a:pPr lvl="1" indent="-457200" algn="l">
              <a:lnSpc>
                <a:spcPct val="100000"/>
              </a:lnSpc>
            </a:pPr>
            <a:r>
              <a:rPr lang="ja-JP" altLang="en-US" sz="1200" dirty="0"/>
              <a:t>　・お渡ししたビブスは各社で管理いただき、お帰りの際に返却してください。</a:t>
            </a:r>
            <a:endParaRPr lang="en-US" altLang="ja-JP" sz="1200" dirty="0"/>
          </a:p>
          <a:p>
            <a:pPr lvl="1" indent="-457200" algn="l">
              <a:lnSpc>
                <a:spcPct val="150000"/>
              </a:lnSpc>
            </a:pPr>
            <a:endParaRPr lang="en-US" altLang="ja-JP" dirty="0"/>
          </a:p>
          <a:p>
            <a:pPr algn="l">
              <a:lnSpc>
                <a:spcPct val="200000"/>
              </a:lnSpc>
            </a:pPr>
            <a:r>
              <a:rPr lang="ja-JP" altLang="en-US" dirty="0"/>
              <a:t>（２）取材について</a:t>
            </a:r>
            <a:endParaRPr lang="en-US" altLang="ja-JP" dirty="0"/>
          </a:p>
          <a:p>
            <a:pPr algn="l">
              <a:lnSpc>
                <a:spcPct val="100000"/>
              </a:lnSpc>
            </a:pPr>
            <a:r>
              <a:rPr lang="ja-JP" altLang="en-US" dirty="0"/>
              <a:t>　・プレスルームは常設いたしませんが、競技場１階、会議室半面を競技役員と共用で</a:t>
            </a:r>
            <a:endParaRPr lang="en-US" altLang="ja-JP" dirty="0"/>
          </a:p>
          <a:p>
            <a:pPr algn="l">
              <a:lnSpc>
                <a:spcPct val="100000"/>
              </a:lnSpc>
            </a:pPr>
            <a:r>
              <a:rPr lang="ja-JP" altLang="en-US" dirty="0"/>
              <a:t>　　利用可能です。競技終了後３０分で閉室させていただきます。</a:t>
            </a:r>
            <a:endParaRPr lang="en-US" altLang="ja-JP" dirty="0"/>
          </a:p>
          <a:p>
            <a:pPr algn="l">
              <a:lnSpc>
                <a:spcPct val="150000"/>
              </a:lnSpc>
            </a:pPr>
            <a:r>
              <a:rPr lang="ja-JP" altLang="en-US" dirty="0"/>
              <a:t>　・インターネット回線の設備はございませんので各自でご準備をお願いします。</a:t>
            </a:r>
            <a:endParaRPr lang="en-US" altLang="ja-JP" dirty="0"/>
          </a:p>
          <a:p>
            <a:pPr algn="l">
              <a:lnSpc>
                <a:spcPct val="150000"/>
              </a:lnSpc>
            </a:pPr>
            <a:r>
              <a:rPr lang="ja-JP" altLang="en-US" dirty="0"/>
              <a:t>　・競技運営上、撮影エリアを指示・制限する場合があります。その場合は競技役員の</a:t>
            </a:r>
            <a:endParaRPr lang="en-US" altLang="ja-JP" dirty="0"/>
          </a:p>
          <a:p>
            <a:pPr algn="l">
              <a:lnSpc>
                <a:spcPct val="150000"/>
              </a:lnSpc>
            </a:pPr>
            <a:r>
              <a:rPr lang="ja-JP" altLang="en-US" dirty="0"/>
              <a:t>　　指⽰に従ってください。</a:t>
            </a:r>
            <a:endParaRPr lang="en-US" altLang="ja-JP" dirty="0"/>
          </a:p>
          <a:p>
            <a:pPr algn="l">
              <a:lnSpc>
                <a:spcPct val="150000"/>
              </a:lnSpc>
              <a:spcBef>
                <a:spcPts val="600"/>
              </a:spcBef>
            </a:pPr>
            <a:r>
              <a:rPr lang="ja-JP" altLang="en-US" dirty="0"/>
              <a:t>　・各競技終了後、リザルトは中国実業団陸上競技連盟公式</a:t>
            </a:r>
            <a:r>
              <a:rPr lang="en-US" altLang="ja-JP" dirty="0"/>
              <a:t>HP</a:t>
            </a:r>
            <a:r>
              <a:rPr lang="ja-JP" altLang="en-US" dirty="0"/>
              <a:t>又は</a:t>
            </a:r>
            <a:r>
              <a:rPr lang="en-US" altLang="ja-JP" dirty="0"/>
              <a:t>X</a:t>
            </a:r>
            <a:r>
              <a:rPr lang="ja-JP" altLang="en-US" dirty="0"/>
              <a:t>へ掲載します。</a:t>
            </a:r>
            <a:endParaRPr lang="en-US" altLang="ja-JP" dirty="0"/>
          </a:p>
          <a:p>
            <a:pPr algn="l">
              <a:lnSpc>
                <a:spcPct val="150000"/>
              </a:lnSpc>
              <a:spcBef>
                <a:spcPts val="600"/>
              </a:spcBef>
            </a:pPr>
            <a:r>
              <a:rPr lang="ja-JP" altLang="en-US" dirty="0"/>
              <a:t>　　紙面での配布・掲示は行いません。</a:t>
            </a:r>
            <a:r>
              <a:rPr lang="ja-JP" altLang="ja-JP" sz="1200" kern="100" dirty="0">
                <a:effectLst/>
                <a:latin typeface="Century" panose="02040604050505020304" pitchFamily="18" charset="0"/>
                <a:ea typeface="Meiryo UI" panose="020B0604030504040204" pitchFamily="50" charset="-128"/>
                <a:cs typeface="Times New Roman" panose="02020603050405020304" pitchFamily="18" charset="0"/>
              </a:rPr>
              <a:t> </a:t>
            </a:r>
            <a:endParaRPr lang="en-US" altLang="ja-JP" dirty="0"/>
          </a:p>
          <a:p>
            <a:pPr algn="l">
              <a:lnSpc>
                <a:spcPct val="1500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a:p>
        </p:txBody>
      </p:sp>
      <p:sp>
        <p:nvSpPr>
          <p:cNvPr id="3" name="テキスト ボックス 2">
            <a:extLst>
              <a:ext uri="{FF2B5EF4-FFF2-40B4-BE49-F238E27FC236}">
                <a16:creationId xmlns:a16="http://schemas.microsoft.com/office/drawing/2014/main" id="{391E7A4C-436C-4D07-BB91-E05F59F8F77C}"/>
              </a:ext>
            </a:extLst>
          </p:cNvPr>
          <p:cNvSpPr txBox="1"/>
          <p:nvPr/>
        </p:nvSpPr>
        <p:spPr>
          <a:xfrm>
            <a:off x="4040196" y="149950"/>
            <a:ext cx="2682298" cy="338554"/>
          </a:xfrm>
          <a:prstGeom prst="rect">
            <a:avLst/>
          </a:prstGeom>
          <a:noFill/>
        </p:spPr>
        <p:txBody>
          <a:bodyPr wrap="square" rtlCol="0">
            <a:spAutoFit/>
          </a:bodyPr>
          <a:lstStyle/>
          <a:p>
            <a:pPr algn="r"/>
            <a:r>
              <a:rPr lang="ja-JP" altLang="en-US" sz="1600" dirty="0"/>
              <a:t>中国</a:t>
            </a:r>
            <a:r>
              <a:rPr kumimoji="1" lang="ja-JP" altLang="en-US" sz="1600" dirty="0"/>
              <a:t>実業団陸上競技連盟</a:t>
            </a:r>
          </a:p>
        </p:txBody>
      </p:sp>
      <p:sp>
        <p:nvSpPr>
          <p:cNvPr id="10" name="テキスト ボックス 2">
            <a:extLst>
              <a:ext uri="{FF2B5EF4-FFF2-40B4-BE49-F238E27FC236}">
                <a16:creationId xmlns:a16="http://schemas.microsoft.com/office/drawing/2014/main" id="{52E73BC2-FF9E-FBFF-710C-26F529A824F8}"/>
              </a:ext>
            </a:extLst>
          </p:cNvPr>
          <p:cNvSpPr txBox="1">
            <a:spLocks noChangeArrowheads="1"/>
          </p:cNvSpPr>
          <p:nvPr/>
        </p:nvSpPr>
        <p:spPr bwMode="auto">
          <a:xfrm>
            <a:off x="1658740" y="8466922"/>
            <a:ext cx="4498020" cy="678114"/>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gn="l"/>
            <a:r>
              <a:rPr lang="ja-JP" sz="1200" kern="100" dirty="0">
                <a:effectLst/>
                <a:latin typeface="+mn-ea"/>
                <a:cs typeface="Times New Roman" panose="02020603050405020304" pitchFamily="18" charset="0"/>
              </a:rPr>
              <a:t>≪</a:t>
            </a:r>
            <a:r>
              <a:rPr lang="ja-JP" altLang="en-US" sz="1200" kern="100" dirty="0">
                <a:latin typeface="+mn-ea"/>
                <a:cs typeface="Times New Roman" panose="02020603050405020304" pitchFamily="18" charset="0"/>
              </a:rPr>
              <a:t>中国実業団陸上競技連盟公式</a:t>
            </a:r>
            <a:r>
              <a:rPr lang="en-US" altLang="ja-JP" sz="1200" kern="100" dirty="0">
                <a:latin typeface="+mn-ea"/>
                <a:cs typeface="Times New Roman" panose="02020603050405020304" pitchFamily="18" charset="0"/>
              </a:rPr>
              <a:t>X</a:t>
            </a:r>
            <a:r>
              <a:rPr lang="ja-JP" sz="1200" kern="100" dirty="0">
                <a:effectLst/>
                <a:latin typeface="+mn-ea"/>
                <a:cs typeface="Times New Roman" panose="02020603050405020304" pitchFamily="18" charset="0"/>
              </a:rPr>
              <a:t>≫　</a:t>
            </a:r>
            <a:endParaRPr lang="en-US" altLang="ja-JP" sz="1200" kern="100" dirty="0">
              <a:effectLst/>
              <a:latin typeface="+mn-ea"/>
              <a:cs typeface="Times New Roman" panose="02020603050405020304" pitchFamily="18" charset="0"/>
            </a:endParaRPr>
          </a:p>
          <a:p>
            <a:pPr algn="l"/>
            <a:r>
              <a:rPr lang="ja-JP" sz="1200" kern="100" dirty="0">
                <a:effectLst/>
                <a:latin typeface="+mn-ea"/>
                <a:cs typeface="Times New Roman" panose="02020603050405020304" pitchFamily="18" charset="0"/>
              </a:rPr>
              <a:t>※大会</a:t>
            </a:r>
            <a:r>
              <a:rPr lang="ja-JP" altLang="en-US" sz="1200" kern="100" dirty="0">
                <a:latin typeface="+mn-ea"/>
                <a:cs typeface="Times New Roman" panose="02020603050405020304" pitchFamily="18" charset="0"/>
              </a:rPr>
              <a:t>当日は速報として結果を掲載します</a:t>
            </a:r>
            <a:endParaRPr lang="en-US" altLang="ja-JP" sz="1200" kern="100" dirty="0">
              <a:latin typeface="+mn-ea"/>
              <a:cs typeface="Times New Roman" panose="02020603050405020304" pitchFamily="18" charset="0"/>
            </a:endParaRPr>
          </a:p>
          <a:p>
            <a:pPr algn="l"/>
            <a:r>
              <a:rPr lang="en-US" altLang="ja-JP" sz="1200" kern="100" dirty="0">
                <a:effectLst/>
                <a:latin typeface="+mn-ea"/>
                <a:cs typeface="Times New Roman" panose="02020603050405020304" pitchFamily="18" charset="0"/>
                <a:hlinkClick r:id="rId2"/>
              </a:rPr>
              <a:t>https://twitter.com/chujitsu_tf</a:t>
            </a:r>
            <a:endParaRPr lang="en-US" altLang="ja-JP" sz="1200" kern="100" dirty="0">
              <a:effectLst/>
              <a:latin typeface="+mn-ea"/>
              <a:cs typeface="Times New Roman" panose="02020603050405020304" pitchFamily="18" charset="0"/>
            </a:endParaRPr>
          </a:p>
          <a:p>
            <a:pPr algn="l"/>
            <a:endParaRPr lang="ja-JP" sz="1200" kern="100" dirty="0">
              <a:effectLst/>
              <a:latin typeface="+mn-ea"/>
              <a:cs typeface="Times New Roman" panose="02020603050405020304" pitchFamily="18" charset="0"/>
            </a:endParaRPr>
          </a:p>
          <a:p>
            <a:pPr algn="l"/>
            <a:r>
              <a:rPr lang="en-US" sz="1200" kern="100" dirty="0">
                <a:effectLst/>
                <a:latin typeface="+mn-ea"/>
                <a:cs typeface="Times New Roman" panose="02020603050405020304" pitchFamily="18" charset="0"/>
              </a:rPr>
              <a:t> </a:t>
            </a:r>
            <a:endParaRPr lang="ja-JP" sz="1200" kern="100" dirty="0">
              <a:effectLst/>
              <a:latin typeface="+mn-ea"/>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BA5296E9-3892-0ACA-17E6-197723BE7418}"/>
              </a:ext>
            </a:extLst>
          </p:cNvPr>
          <p:cNvSpPr txBox="1">
            <a:spLocks noChangeArrowheads="1"/>
          </p:cNvSpPr>
          <p:nvPr/>
        </p:nvSpPr>
        <p:spPr bwMode="auto">
          <a:xfrm>
            <a:off x="1658740" y="7418042"/>
            <a:ext cx="2824113" cy="487286"/>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中国実業団陸上競技連盟公式</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HP</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p>
          <a:p>
            <a:pPr algn="just"/>
            <a:r>
              <a:rPr lang="en-US" altLang="ja-JP" sz="1200" dirty="0">
                <a:hlinkClick r:id="rId3"/>
              </a:rPr>
              <a:t>http://chugoku.jita-trackfield.jp/</a:t>
            </a:r>
            <a:endParaRPr lang="en-US" altLang="ja-JP" sz="1200" dirty="0"/>
          </a:p>
          <a:p>
            <a:pPr algn="just"/>
            <a:endParaRPr lang="en-US" altLang="ja-JP" sz="1200" dirty="0"/>
          </a:p>
          <a:p>
            <a:pPr algn="just"/>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AA45D570-4CD0-4B5B-68D4-F9DB2B0E1B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703" y="8325306"/>
            <a:ext cx="877124" cy="877124"/>
          </a:xfrm>
          <a:prstGeom prst="rect">
            <a:avLst/>
          </a:prstGeom>
        </p:spPr>
      </p:pic>
      <p:pic>
        <p:nvPicPr>
          <p:cNvPr id="7" name="図 6">
            <a:extLst>
              <a:ext uri="{FF2B5EF4-FFF2-40B4-BE49-F238E27FC236}">
                <a16:creationId xmlns:a16="http://schemas.microsoft.com/office/drawing/2014/main" id="{74A61EFC-6840-4194-CFAE-4890FDAFA5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4704" y="7182092"/>
            <a:ext cx="877123" cy="877123"/>
          </a:xfrm>
          <a:prstGeom prst="rect">
            <a:avLst/>
          </a:prstGeom>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1383598"/>
              </p:ext>
            </p:extLst>
          </p:nvPr>
        </p:nvGraphicFramePr>
        <p:xfrm>
          <a:off x="188638" y="336706"/>
          <a:ext cx="6473509" cy="5547424"/>
        </p:xfrm>
        <a:graphic>
          <a:graphicData uri="http://schemas.openxmlformats.org/drawingml/2006/table">
            <a:tbl>
              <a:tblPr firstRow="1" bandRow="1">
                <a:tableStyleId>{5C22544A-7EE6-4342-B048-85BDC9FD1C3A}</a:tableStyleId>
              </a:tblPr>
              <a:tblGrid>
                <a:gridCol w="1451995">
                  <a:extLst>
                    <a:ext uri="{9D8B030D-6E8A-4147-A177-3AD203B41FA5}">
                      <a16:colId xmlns:a16="http://schemas.microsoft.com/office/drawing/2014/main" val="20000"/>
                    </a:ext>
                  </a:extLst>
                </a:gridCol>
                <a:gridCol w="1405496">
                  <a:extLst>
                    <a:ext uri="{9D8B030D-6E8A-4147-A177-3AD203B41FA5}">
                      <a16:colId xmlns:a16="http://schemas.microsoft.com/office/drawing/2014/main" val="20002"/>
                    </a:ext>
                  </a:extLst>
                </a:gridCol>
                <a:gridCol w="428344">
                  <a:extLst>
                    <a:ext uri="{9D8B030D-6E8A-4147-A177-3AD203B41FA5}">
                      <a16:colId xmlns:a16="http://schemas.microsoft.com/office/drawing/2014/main" val="20004"/>
                    </a:ext>
                  </a:extLst>
                </a:gridCol>
                <a:gridCol w="3187674">
                  <a:extLst>
                    <a:ext uri="{9D8B030D-6E8A-4147-A177-3AD203B41FA5}">
                      <a16:colId xmlns:a16="http://schemas.microsoft.com/office/drawing/2014/main" val="20005"/>
                    </a:ext>
                  </a:extLst>
                </a:gridCol>
              </a:tblGrid>
              <a:tr h="272384">
                <a:tc gridSpan="3">
                  <a:txBody>
                    <a:bodyPr/>
                    <a:lstStyle/>
                    <a:p>
                      <a:pPr algn="l"/>
                      <a:r>
                        <a:rPr kumimoji="1" lang="ja-JP" altLang="en-US" sz="1200" b="0" dirty="0">
                          <a:solidFill>
                            <a:schemeClr val="tx1"/>
                          </a:solidFill>
                        </a:rPr>
                        <a:t>中国実業団陸上競技連盟　宛</a:t>
                      </a:r>
                      <a:endParaRPr kumimoji="1" lang="en-US" altLang="ja-JP" sz="1200" b="0" dirty="0">
                        <a:solidFill>
                          <a:schemeClr val="tx1"/>
                        </a:solidFill>
                      </a:endParaRPr>
                    </a:p>
                    <a:p>
                      <a:pPr algn="l"/>
                      <a:endParaRPr kumimoji="1" lang="en-US" altLang="ja-JP"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mpd="sng">
                      <a:noFill/>
                    </a:lnL>
                  </a:tcPr>
                </a:tc>
                <a:tc>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96095">
                <a:tc gridSpan="4">
                  <a:txBody>
                    <a:bodyPr/>
                    <a:lstStyle/>
                    <a:p>
                      <a:pPr algn="ctr"/>
                      <a:r>
                        <a:rPr lang="ja-JP" altLang="en-US" sz="2000" b="1" dirty="0">
                          <a:effectLst/>
                          <a:latin typeface="+mn-ea"/>
                          <a:ea typeface="+mn-ea"/>
                        </a:rPr>
                        <a:t>第</a:t>
                      </a:r>
                      <a:r>
                        <a:rPr lang="en-US" altLang="ja-JP" sz="2000" b="1" dirty="0">
                          <a:effectLst/>
                          <a:latin typeface="+mn-ea"/>
                          <a:ea typeface="+mn-ea"/>
                        </a:rPr>
                        <a:t>63</a:t>
                      </a:r>
                      <a:r>
                        <a:rPr lang="ja-JP" altLang="en-US" sz="2000" b="1" dirty="0">
                          <a:effectLst/>
                          <a:latin typeface="+mn-ea"/>
                          <a:ea typeface="+mn-ea"/>
                        </a:rPr>
                        <a:t>回</a:t>
                      </a:r>
                      <a:br>
                        <a:rPr lang="en-US" altLang="ja-JP" sz="2000" b="1" dirty="0">
                          <a:effectLst/>
                          <a:latin typeface="+mn-ea"/>
                          <a:ea typeface="+mn-ea"/>
                        </a:rPr>
                      </a:br>
                      <a:r>
                        <a:rPr lang="ja-JP" altLang="en-US" sz="2000" b="1" dirty="0">
                          <a:effectLst/>
                          <a:latin typeface="+mn-ea"/>
                          <a:ea typeface="+mn-ea"/>
                        </a:rPr>
                        <a:t>中国実業団陸上競技選手権大会</a:t>
                      </a:r>
                      <a:endParaRPr lang="en-US" altLang="ja-JP" sz="2000" b="1" dirty="0">
                        <a:effectLst/>
                        <a:latin typeface="+mn-ea"/>
                        <a:ea typeface="+mn-ea"/>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lnT w="38100" cmpd="sng">
                      <a:noFill/>
                    </a:lnT>
                  </a:tcPr>
                </a:tc>
                <a:extLst>
                  <a:ext uri="{0D108BD9-81ED-4DB2-BD59-A6C34878D82A}">
                    <a16:rowId xmlns:a16="http://schemas.microsoft.com/office/drawing/2014/main" val="10001"/>
                  </a:ext>
                </a:extLst>
              </a:tr>
              <a:tr h="453976">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rPr>
                        <a:t>取材申請書</a:t>
                      </a:r>
                      <a:r>
                        <a:rPr kumimoji="1" lang="ja-JP" altLang="en-US" sz="1800" b="1" dirty="0">
                          <a:solidFill>
                            <a:schemeClr val="tx1"/>
                          </a:solidFill>
                        </a:rPr>
                        <a:t>（報道機関用）</a:t>
                      </a:r>
                      <a:endParaRPr kumimoji="1" lang="en-US" altLang="ja-JP" sz="1800" b="1" dirty="0">
                        <a:solidFill>
                          <a:schemeClr val="tx1"/>
                        </a:solidFill>
                      </a:endParaRPr>
                    </a:p>
                    <a:p>
                      <a:pPr algn="ctr">
                        <a:lnSpc>
                          <a:spcPct val="200000"/>
                        </a:lnSpc>
                      </a:pPr>
                      <a:endParaRPr kumimoji="1" lang="en-US" altLang="ja-JP"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tcPr>
                </a:tc>
                <a:extLst>
                  <a:ext uri="{0D108BD9-81ED-4DB2-BD59-A6C34878D82A}">
                    <a16:rowId xmlns:a16="http://schemas.microsoft.com/office/drawing/2014/main" val="10002"/>
                  </a:ext>
                </a:extLst>
              </a:tr>
              <a:tr h="407194">
                <a:tc>
                  <a:txBody>
                    <a:bodyPr/>
                    <a:lstStyle/>
                    <a:p>
                      <a:pPr algn="ctr"/>
                      <a:r>
                        <a:rPr kumimoji="1" lang="ja-JP" altLang="en-US" dirty="0">
                          <a:solidFill>
                            <a:schemeClr val="tx1"/>
                          </a:solidFill>
                        </a:rPr>
                        <a:t>貴社名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52531">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7194">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7194">
                <a:tc>
                  <a:txBody>
                    <a:bodyPr/>
                    <a:lstStyle/>
                    <a:p>
                      <a:pPr algn="ctr"/>
                      <a:r>
                        <a:rPr kumimoji="1" lang="ja-JP" altLang="en-US" dirty="0">
                          <a:solidFill>
                            <a:schemeClr val="tx1"/>
                          </a:solidFill>
                        </a:rPr>
                        <a:t>来場人数</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indent="0" algn="r"/>
                      <a:r>
                        <a:rPr kumimoji="1" lang="ja-JP" altLang="en-US" dirty="0">
                          <a:solidFill>
                            <a:schemeClr val="tx1"/>
                          </a:solidFill>
                        </a:rPr>
                        <a:t>　　　　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dirty="0"/>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7194">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07194">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7194">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来場代表者氏名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407194">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sp>
        <p:nvSpPr>
          <p:cNvPr id="9" name="サブタイトル 2"/>
          <p:cNvSpPr txBox="1">
            <a:spLocks/>
          </p:cNvSpPr>
          <p:nvPr/>
        </p:nvSpPr>
        <p:spPr>
          <a:xfrm>
            <a:off x="1581991" y="7794096"/>
            <a:ext cx="3694018" cy="1961954"/>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中国実業団陸上競技連盟　泉・杉谷</a:t>
            </a:r>
            <a:endParaRPr lang="en-US" altLang="ja-JP" dirty="0"/>
          </a:p>
          <a:p>
            <a:pPr algn="l">
              <a:lnSpc>
                <a:spcPct val="80000"/>
              </a:lnSpc>
            </a:pPr>
            <a:r>
              <a:rPr lang="ja-JP" altLang="en-US" dirty="0"/>
              <a:t>　　〒</a:t>
            </a:r>
            <a:r>
              <a:rPr lang="en-US" altLang="ja-JP" dirty="0"/>
              <a:t>730-0855</a:t>
            </a:r>
            <a:r>
              <a:rPr lang="ja-JP" altLang="ja-JP" dirty="0"/>
              <a:t>　</a:t>
            </a:r>
            <a:r>
              <a:rPr lang="ja-JP" altLang="en-US" dirty="0"/>
              <a:t>広島県広島市中区小網町</a:t>
            </a:r>
            <a:r>
              <a:rPr lang="en-US" altLang="ja-JP" dirty="0"/>
              <a:t>6-12</a:t>
            </a:r>
          </a:p>
          <a:p>
            <a:pPr algn="l">
              <a:lnSpc>
                <a:spcPct val="80000"/>
              </a:lnSpc>
            </a:pPr>
            <a:r>
              <a:rPr lang="ja-JP" altLang="en-US" dirty="0"/>
              <a:t>      　　　　　　　　　㈱中電工　人事労務部内</a:t>
            </a:r>
            <a:endParaRPr lang="en-US" altLang="ja-JP" dirty="0"/>
          </a:p>
          <a:p>
            <a:pPr algn="l">
              <a:lnSpc>
                <a:spcPct val="80000"/>
              </a:lnSpc>
            </a:pPr>
            <a:r>
              <a:rPr lang="ja-JP" altLang="en-US" dirty="0"/>
              <a:t>　　</a:t>
            </a:r>
            <a:r>
              <a:rPr lang="en-US" altLang="ja-JP" dirty="0"/>
              <a:t>TEL:082-291-7432</a:t>
            </a:r>
            <a:r>
              <a:rPr lang="ja-JP" altLang="en-US" dirty="0"/>
              <a:t>　</a:t>
            </a:r>
            <a:r>
              <a:rPr lang="en-US" altLang="ja-JP" dirty="0"/>
              <a:t>FAX:082-291-7639</a:t>
            </a:r>
          </a:p>
          <a:p>
            <a:pPr algn="l">
              <a:lnSpc>
                <a:spcPct val="80000"/>
              </a:lnSpc>
            </a:pPr>
            <a:r>
              <a:rPr lang="ja-JP" altLang="en-US" dirty="0"/>
              <a:t>　　</a:t>
            </a:r>
            <a:r>
              <a:rPr lang="en-US" altLang="ja-JP" dirty="0"/>
              <a:t>MAIL:</a:t>
            </a:r>
            <a:r>
              <a:rPr lang="en-US" altLang="zh-TW" dirty="0">
                <a:latin typeface="メイリオ" panose="020B0604030504040204" pitchFamily="50" charset="-128"/>
                <a:ea typeface="メイリオ" panose="020B0604030504040204" pitchFamily="50" charset="-128"/>
              </a:rPr>
              <a:t>chujitsu202</a:t>
            </a:r>
            <a:r>
              <a:rPr lang="en-US" altLang="ja-JP" dirty="0">
                <a:latin typeface="メイリオ" panose="020B0604030504040204" pitchFamily="50" charset="-128"/>
                <a:ea typeface="メイリオ" panose="020B0604030504040204" pitchFamily="50" charset="-128"/>
              </a:rPr>
              <a:t>0</a:t>
            </a:r>
            <a:r>
              <a:rPr lang="en-US" altLang="zh-TW" dirty="0">
                <a:latin typeface="メイリオ" panose="020B0604030504040204" pitchFamily="50" charset="-128"/>
                <a:ea typeface="メイリオ" panose="020B0604030504040204" pitchFamily="50" charset="-128"/>
              </a:rPr>
              <a:t>@jita-trackfield.jp</a:t>
            </a:r>
          </a:p>
          <a:p>
            <a:pPr algn="l">
              <a:lnSpc>
                <a:spcPct val="80000"/>
              </a:lnSpc>
            </a:pPr>
            <a:r>
              <a:rPr lang="en-US" altLang="ja-JP" dirty="0">
                <a:latin typeface="メイリオ" panose="020B0604030504040204" pitchFamily="50" charset="-128"/>
                <a:ea typeface="メイリオ" panose="020B0604030504040204" pitchFamily="50" charset="-128"/>
              </a:rPr>
              <a:t>         CC:chujitsu2021@jita-trackfield.jp</a:t>
            </a:r>
          </a:p>
        </p:txBody>
      </p:sp>
      <p:sp>
        <p:nvSpPr>
          <p:cNvPr id="10" name="サブタイトル 2"/>
          <p:cNvSpPr>
            <a:spLocks noGrp="1"/>
          </p:cNvSpPr>
          <p:nvPr>
            <p:ph type="subTitle" idx="1"/>
          </p:nvPr>
        </p:nvSpPr>
        <p:spPr>
          <a:xfrm>
            <a:off x="188637" y="6206324"/>
            <a:ext cx="6473510" cy="1076486"/>
          </a:xfrm>
          <a:noFill/>
        </p:spPr>
        <p:txBody>
          <a:bodyPr>
            <a:noAutofit/>
          </a:bodyPr>
          <a:lstStyle/>
          <a:p>
            <a:pPr marL="360000" indent="-457200" algn="l">
              <a:lnSpc>
                <a:spcPct val="150000"/>
              </a:lnSpc>
            </a:pPr>
            <a:r>
              <a:rPr lang="ja-JP" altLang="en-US" dirty="0"/>
              <a:t>　・必要事項をご記入いただき、下記の問い合わせ先まで申請をお願いします。</a:t>
            </a:r>
            <a:endParaRPr lang="en-US" altLang="ja-JP" dirty="0"/>
          </a:p>
          <a:p>
            <a:pPr marL="360000" indent="-457200" algn="l">
              <a:lnSpc>
                <a:spcPct val="150000"/>
              </a:lnSpc>
            </a:pPr>
            <a:r>
              <a:rPr lang="ja-JP" altLang="en-US" dirty="0"/>
              <a:t>　・提出いただいた申請書について、大会事務局から個別に内容を確認する場合があります。</a:t>
            </a:r>
            <a:endParaRPr lang="en-US" altLang="ja-JP" dirty="0"/>
          </a:p>
          <a:p>
            <a:pPr marL="444500" indent="-444500" algn="l">
              <a:lnSpc>
                <a:spcPct val="150000"/>
              </a:lnSpc>
            </a:pPr>
            <a:r>
              <a:rPr lang="ja-JP" altLang="en-US" dirty="0"/>
              <a:t>　・上記申請書を印刷いただき、大会当日、報道受付に提出ください。</a:t>
            </a:r>
          </a:p>
          <a:p>
            <a:pPr algn="l">
              <a:lnSpc>
                <a:spcPts val="1100"/>
              </a:lnSpc>
            </a:pPr>
            <a:endParaRPr kumimoji="1" lang="ja-JP" altLang="en-US" dirty="0"/>
          </a:p>
        </p:txBody>
      </p:sp>
      <p:sp>
        <p:nvSpPr>
          <p:cNvPr id="3" name="テキスト ボックス 2">
            <a:extLst>
              <a:ext uri="{FF2B5EF4-FFF2-40B4-BE49-F238E27FC236}">
                <a16:creationId xmlns:a16="http://schemas.microsoft.com/office/drawing/2014/main" id="{35331F70-5513-0F66-C7CF-30E071044038}"/>
              </a:ext>
            </a:extLst>
          </p:cNvPr>
          <p:cNvSpPr txBox="1"/>
          <p:nvPr/>
        </p:nvSpPr>
        <p:spPr>
          <a:xfrm>
            <a:off x="2636912" y="2300996"/>
            <a:ext cx="3955318"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zh-TW" altLang="ja-JP" sz="12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200" b="0" i="0" kern="1200" dirty="0">
                <a:solidFill>
                  <a:srgbClr val="000000"/>
                </a:solidFill>
                <a:effectLst/>
                <a:latin typeface="メイリオ" panose="020B0604030504040204" pitchFamily="50" charset="-128"/>
                <a:ea typeface="メイリオ" panose="020B0604030504040204" pitchFamily="50" charset="-128"/>
              </a:rPr>
              <a:t>　</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５</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月</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８</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日</a:t>
            </a:r>
            <a:r>
              <a:rPr lang="ja-JP" altLang="en-US" sz="1200" b="1" u="sng" dirty="0">
                <a:solidFill>
                  <a:srgbClr val="FF0000"/>
                </a:solidFill>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水</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 １</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７</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：００必着</a:t>
            </a:r>
            <a:endParaRPr lang="ja-JP" altLang="ja-JP" sz="1200" dirty="0">
              <a:effectLst/>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8AF97A26-6E6B-BD22-9843-1D6EB1E9A1D4}"/>
              </a:ext>
            </a:extLst>
          </p:cNvPr>
          <p:cNvSpPr txBox="1"/>
          <p:nvPr/>
        </p:nvSpPr>
        <p:spPr>
          <a:xfrm>
            <a:off x="5157192" y="149950"/>
            <a:ext cx="1565302" cy="276999"/>
          </a:xfrm>
          <a:prstGeom prst="rect">
            <a:avLst/>
          </a:prstGeom>
          <a:noFill/>
        </p:spPr>
        <p:txBody>
          <a:bodyPr wrap="square" rtlCol="0">
            <a:spAutoFit/>
          </a:bodyPr>
          <a:lstStyle/>
          <a:p>
            <a:pPr algn="r"/>
            <a:r>
              <a:rPr kumimoji="1" lang="ja-JP" altLang="en-US" sz="1200" dirty="0"/>
              <a:t>（</a:t>
            </a:r>
            <a:r>
              <a:rPr lang="ja-JP" altLang="en-US" sz="1200" dirty="0"/>
              <a:t>１日目用）</a:t>
            </a:r>
            <a:endParaRPr kumimoji="1" lang="ja-JP" altLang="en-US" sz="1200" dirty="0"/>
          </a:p>
        </p:txBody>
      </p:sp>
    </p:spTree>
    <p:extLst>
      <p:ext uri="{BB962C8B-B14F-4D97-AF65-F5344CB8AC3E}">
        <p14:creationId xmlns:p14="http://schemas.microsoft.com/office/powerpoint/2010/main" val="330688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47603891"/>
              </p:ext>
            </p:extLst>
          </p:nvPr>
        </p:nvGraphicFramePr>
        <p:xfrm>
          <a:off x="188638" y="336706"/>
          <a:ext cx="6556523" cy="5547424"/>
        </p:xfrm>
        <a:graphic>
          <a:graphicData uri="http://schemas.openxmlformats.org/drawingml/2006/table">
            <a:tbl>
              <a:tblPr firstRow="1" bandRow="1">
                <a:tableStyleId>{5C22544A-7EE6-4342-B048-85BDC9FD1C3A}</a:tableStyleId>
              </a:tblPr>
              <a:tblGrid>
                <a:gridCol w="1451995">
                  <a:extLst>
                    <a:ext uri="{9D8B030D-6E8A-4147-A177-3AD203B41FA5}">
                      <a16:colId xmlns:a16="http://schemas.microsoft.com/office/drawing/2014/main" val="20000"/>
                    </a:ext>
                  </a:extLst>
                </a:gridCol>
                <a:gridCol w="720000">
                  <a:extLst>
                    <a:ext uri="{9D8B030D-6E8A-4147-A177-3AD203B41FA5}">
                      <a16:colId xmlns:a16="http://schemas.microsoft.com/office/drawing/2014/main" val="20002"/>
                    </a:ext>
                  </a:extLst>
                </a:gridCol>
                <a:gridCol w="697249">
                  <a:extLst>
                    <a:ext uri="{9D8B030D-6E8A-4147-A177-3AD203B41FA5}">
                      <a16:colId xmlns:a16="http://schemas.microsoft.com/office/drawing/2014/main" val="3921252718"/>
                    </a:ext>
                  </a:extLst>
                </a:gridCol>
                <a:gridCol w="119090">
                  <a:extLst>
                    <a:ext uri="{9D8B030D-6E8A-4147-A177-3AD203B41FA5}">
                      <a16:colId xmlns:a16="http://schemas.microsoft.com/office/drawing/2014/main" val="20004"/>
                    </a:ext>
                  </a:extLst>
                </a:gridCol>
                <a:gridCol w="335757">
                  <a:extLst>
                    <a:ext uri="{9D8B030D-6E8A-4147-A177-3AD203B41FA5}">
                      <a16:colId xmlns:a16="http://schemas.microsoft.com/office/drawing/2014/main" val="1851342741"/>
                    </a:ext>
                  </a:extLst>
                </a:gridCol>
                <a:gridCol w="276311">
                  <a:extLst>
                    <a:ext uri="{9D8B030D-6E8A-4147-A177-3AD203B41FA5}">
                      <a16:colId xmlns:a16="http://schemas.microsoft.com/office/drawing/2014/main" val="20005"/>
                    </a:ext>
                  </a:extLst>
                </a:gridCol>
                <a:gridCol w="828092">
                  <a:extLst>
                    <a:ext uri="{9D8B030D-6E8A-4147-A177-3AD203B41FA5}">
                      <a16:colId xmlns:a16="http://schemas.microsoft.com/office/drawing/2014/main" val="999232769"/>
                    </a:ext>
                  </a:extLst>
                </a:gridCol>
                <a:gridCol w="1044116">
                  <a:extLst>
                    <a:ext uri="{9D8B030D-6E8A-4147-A177-3AD203B41FA5}">
                      <a16:colId xmlns:a16="http://schemas.microsoft.com/office/drawing/2014/main" val="2684871525"/>
                    </a:ext>
                  </a:extLst>
                </a:gridCol>
                <a:gridCol w="1083913">
                  <a:extLst>
                    <a:ext uri="{9D8B030D-6E8A-4147-A177-3AD203B41FA5}">
                      <a16:colId xmlns:a16="http://schemas.microsoft.com/office/drawing/2014/main" val="3019153014"/>
                    </a:ext>
                  </a:extLst>
                </a:gridCol>
              </a:tblGrid>
              <a:tr h="272384">
                <a:tc gridSpan="5">
                  <a:txBody>
                    <a:bodyPr/>
                    <a:lstStyle/>
                    <a:p>
                      <a:pPr algn="l"/>
                      <a:r>
                        <a:rPr kumimoji="1" lang="ja-JP" altLang="en-US" sz="1200" b="0" dirty="0">
                          <a:solidFill>
                            <a:schemeClr val="tx1"/>
                          </a:solidFill>
                        </a:rPr>
                        <a:t>中国実業団陸上競技連盟　宛</a:t>
                      </a:r>
                      <a:endParaRPr kumimoji="1" lang="en-US" altLang="ja-JP" sz="1200" b="0" dirty="0">
                        <a:solidFill>
                          <a:schemeClr val="tx1"/>
                        </a:solidFill>
                      </a:endParaRPr>
                    </a:p>
                    <a:p>
                      <a:pPr algn="l"/>
                      <a:endParaRPr kumimoji="1" lang="en-US" altLang="ja-JP"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pPr algn="l"/>
                      <a:endParaRPr kumimoji="1" lang="en-US" altLang="ja-JP"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0"/>
                  </a:ext>
                </a:extLst>
              </a:tr>
              <a:tr h="696095">
                <a:tc gridSpan="9">
                  <a:txBody>
                    <a:bodyPr/>
                    <a:lstStyle/>
                    <a:p>
                      <a:pPr algn="ctr"/>
                      <a:r>
                        <a:rPr lang="ja-JP" altLang="en-US" sz="2000" b="1" dirty="0">
                          <a:effectLst/>
                          <a:latin typeface="+mn-ea"/>
                          <a:ea typeface="+mn-ea"/>
                        </a:rPr>
                        <a:t>第</a:t>
                      </a:r>
                      <a:r>
                        <a:rPr lang="en-US" altLang="ja-JP" sz="2000" b="1" dirty="0">
                          <a:effectLst/>
                          <a:latin typeface="+mn-ea"/>
                          <a:ea typeface="+mn-ea"/>
                        </a:rPr>
                        <a:t>63</a:t>
                      </a:r>
                      <a:r>
                        <a:rPr lang="ja-JP" altLang="en-US" sz="2000" b="1" dirty="0">
                          <a:effectLst/>
                          <a:latin typeface="+mn-ea"/>
                          <a:ea typeface="+mn-ea"/>
                        </a:rPr>
                        <a:t>回</a:t>
                      </a:r>
                      <a:br>
                        <a:rPr lang="en-US" altLang="ja-JP" sz="2000" b="1" dirty="0">
                          <a:effectLst/>
                          <a:latin typeface="+mn-ea"/>
                          <a:ea typeface="+mn-ea"/>
                        </a:rPr>
                      </a:br>
                      <a:r>
                        <a:rPr lang="ja-JP" altLang="en-US" sz="2000" b="1" dirty="0">
                          <a:effectLst/>
                          <a:latin typeface="+mn-ea"/>
                          <a:ea typeface="+mn-ea"/>
                        </a:rPr>
                        <a:t>中国実業団陸上競技選手権大会</a:t>
                      </a:r>
                      <a:endParaRPr lang="en-US" altLang="ja-JP" sz="2000" b="1" dirty="0">
                        <a:effectLst/>
                        <a:latin typeface="+mn-ea"/>
                        <a:ea typeface="+mn-ea"/>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lnL w="12700" cmpd="sng">
                      <a:noFill/>
                    </a:lnL>
                    <a:lnT w="38100" cmpd="sng">
                      <a:noFill/>
                    </a:lnT>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1"/>
                  </a:ext>
                </a:extLst>
              </a:tr>
              <a:tr h="453976">
                <a:tc gridSpan="9">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rPr>
                        <a:t>取材申請書</a:t>
                      </a:r>
                      <a:r>
                        <a:rPr kumimoji="1" lang="ja-JP" altLang="en-US" sz="1800" b="1" dirty="0">
                          <a:solidFill>
                            <a:schemeClr val="tx1"/>
                          </a:solidFill>
                        </a:rPr>
                        <a:t>（報道機関用）</a:t>
                      </a:r>
                      <a:endParaRPr kumimoji="1" lang="en-US" altLang="ja-JP" sz="1800" b="1" dirty="0">
                        <a:solidFill>
                          <a:schemeClr val="tx1"/>
                        </a:solidFill>
                      </a:endParaRPr>
                    </a:p>
                    <a:p>
                      <a:pPr algn="ctr">
                        <a:lnSpc>
                          <a:spcPct val="200000"/>
                        </a:lnSpc>
                      </a:pPr>
                      <a:endParaRPr kumimoji="1" lang="en-US" altLang="ja-JP"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2"/>
                  </a:ext>
                </a:extLst>
              </a:tr>
              <a:tr h="407194">
                <a:tc>
                  <a:txBody>
                    <a:bodyPr/>
                    <a:lstStyle/>
                    <a:p>
                      <a:pPr algn="ctr"/>
                      <a:r>
                        <a:rPr kumimoji="1" lang="ja-JP" altLang="en-US" dirty="0">
                          <a:solidFill>
                            <a:schemeClr val="tx1"/>
                          </a:solidFill>
                        </a:rPr>
                        <a:t>貴社名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3"/>
                  </a:ext>
                </a:extLst>
              </a:tr>
              <a:tr h="452531">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4"/>
                  </a:ext>
                </a:extLst>
              </a:tr>
              <a:tr h="407194">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5"/>
                  </a:ext>
                </a:extLst>
              </a:tr>
              <a:tr h="407194">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en-US" altLang="ja-JP" dirty="0">
                          <a:solidFill>
                            <a:schemeClr val="tx1"/>
                          </a:solidFill>
                        </a:rPr>
                        <a:t>5/18</a:t>
                      </a:r>
                      <a:r>
                        <a:rPr kumimoji="1" lang="ja-JP" altLang="en-US" dirty="0">
                          <a:solidFill>
                            <a:schemeClr val="tx1"/>
                          </a:solidFill>
                        </a:rPr>
                        <a:t>　　　　</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r>
                        <a:rPr kumimoji="1" lang="en-US" altLang="ja-JP" dirty="0">
                          <a:solidFill>
                            <a:schemeClr val="tx1"/>
                          </a:solidFill>
                        </a:rPr>
                        <a:t>5/19</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dirty="0">
                          <a:solidFill>
                            <a:schemeClr val="tx1"/>
                          </a:solidFill>
                        </a:rPr>
                        <a:t>5/19</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ja-JP" altLang="en-US" dirty="0">
                          <a:solidFill>
                            <a:schemeClr val="tx1"/>
                          </a:solidFill>
                        </a:rPr>
                        <a:t>来場人数</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r"/>
                      <a:r>
                        <a:rPr kumimoji="1" lang="ja-JP" altLang="en-US" dirty="0">
                          <a:solidFill>
                            <a:schemeClr val="tx1"/>
                          </a:solidFill>
                        </a:rPr>
                        <a:t>　　　　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7194">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07"/>
                  </a:ext>
                </a:extLst>
              </a:tr>
              <a:tr h="407194">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8"/>
                  </a:ext>
                </a:extLst>
              </a:tr>
              <a:tr h="407194">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来場代表者氏名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6">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9"/>
                  </a:ext>
                </a:extLst>
              </a:tr>
              <a:tr h="407194">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6">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10" name="サブタイトル 2"/>
          <p:cNvSpPr>
            <a:spLocks noGrp="1"/>
          </p:cNvSpPr>
          <p:nvPr>
            <p:ph type="subTitle" idx="1"/>
          </p:nvPr>
        </p:nvSpPr>
        <p:spPr>
          <a:xfrm>
            <a:off x="185186" y="6316155"/>
            <a:ext cx="6556523" cy="1288849"/>
          </a:xfrm>
          <a:noFill/>
        </p:spPr>
        <p:txBody>
          <a:bodyPr>
            <a:noAutofit/>
          </a:bodyPr>
          <a:lstStyle/>
          <a:p>
            <a:pPr marL="360000" indent="-457200" algn="l">
              <a:lnSpc>
                <a:spcPct val="150000"/>
              </a:lnSpc>
            </a:pPr>
            <a:r>
              <a:rPr lang="ja-JP" altLang="en-US" dirty="0"/>
              <a:t>　・必要事項をご記入いただき、下記の問い合わせ先まで申請をお願いします。</a:t>
            </a:r>
            <a:endParaRPr lang="en-US" altLang="ja-JP" dirty="0"/>
          </a:p>
          <a:p>
            <a:pPr marL="360000" indent="-457200" algn="l">
              <a:lnSpc>
                <a:spcPct val="150000"/>
              </a:lnSpc>
            </a:pPr>
            <a:r>
              <a:rPr lang="ja-JP" altLang="en-US" dirty="0"/>
              <a:t>　・提出いただいた申請書について、大会事務局から個別に内容を確認する場合があります。</a:t>
            </a:r>
            <a:endParaRPr lang="en-US" altLang="ja-JP" dirty="0"/>
          </a:p>
          <a:p>
            <a:pPr marL="444500" indent="-444500" algn="l">
              <a:lnSpc>
                <a:spcPct val="150000"/>
              </a:lnSpc>
            </a:pPr>
            <a:r>
              <a:rPr lang="ja-JP" altLang="en-US" dirty="0"/>
              <a:t>　・上記申請書を印刷いただき、大会当日、報道受付に提出ください。</a:t>
            </a:r>
          </a:p>
          <a:p>
            <a:pPr algn="l">
              <a:lnSpc>
                <a:spcPts val="1100"/>
              </a:lnSpc>
            </a:pPr>
            <a:endParaRPr kumimoji="1" lang="ja-JP" altLang="en-US" dirty="0"/>
          </a:p>
        </p:txBody>
      </p:sp>
      <p:sp>
        <p:nvSpPr>
          <p:cNvPr id="3" name="テキスト ボックス 2">
            <a:extLst>
              <a:ext uri="{FF2B5EF4-FFF2-40B4-BE49-F238E27FC236}">
                <a16:creationId xmlns:a16="http://schemas.microsoft.com/office/drawing/2014/main" id="{35331F70-5513-0F66-C7CF-30E071044038}"/>
              </a:ext>
            </a:extLst>
          </p:cNvPr>
          <p:cNvSpPr txBox="1"/>
          <p:nvPr/>
        </p:nvSpPr>
        <p:spPr>
          <a:xfrm>
            <a:off x="2636912" y="2300996"/>
            <a:ext cx="3955318"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zh-TW" altLang="ja-JP" sz="12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200" b="0" i="0" kern="1200" dirty="0">
                <a:solidFill>
                  <a:srgbClr val="000000"/>
                </a:solidFill>
                <a:effectLst/>
                <a:latin typeface="メイリオ" panose="020B0604030504040204" pitchFamily="50" charset="-128"/>
                <a:ea typeface="メイリオ" panose="020B0604030504040204" pitchFamily="50" charset="-128"/>
              </a:rPr>
              <a:t>　</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５</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月</a:t>
            </a:r>
            <a:r>
              <a:rPr kumimoji="1" lang="en-US" altLang="ja-JP" sz="1200" b="1" i="0" u="sng" kern="1200" dirty="0">
                <a:solidFill>
                  <a:srgbClr val="FF0000"/>
                </a:solidFill>
                <a:effectLst/>
                <a:latin typeface="メイリオ" panose="020B0604030504040204" pitchFamily="50" charset="-128"/>
                <a:ea typeface="メイリオ" panose="020B0604030504040204" pitchFamily="50" charset="-128"/>
              </a:rPr>
              <a:t>15</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日</a:t>
            </a:r>
            <a:r>
              <a:rPr lang="ja-JP" altLang="en-US" sz="1200" b="1" u="sng" dirty="0">
                <a:solidFill>
                  <a:srgbClr val="FF0000"/>
                </a:solidFill>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水</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 １</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７</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：００必着</a:t>
            </a:r>
            <a:endParaRPr lang="ja-JP" altLang="ja-JP" sz="1200" dirty="0">
              <a:effectLst/>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8AF97A26-6E6B-BD22-9843-1D6EB1E9A1D4}"/>
              </a:ext>
            </a:extLst>
          </p:cNvPr>
          <p:cNvSpPr txBox="1"/>
          <p:nvPr/>
        </p:nvSpPr>
        <p:spPr>
          <a:xfrm>
            <a:off x="5157192" y="149950"/>
            <a:ext cx="1565302" cy="276999"/>
          </a:xfrm>
          <a:prstGeom prst="rect">
            <a:avLst/>
          </a:prstGeom>
          <a:noFill/>
        </p:spPr>
        <p:txBody>
          <a:bodyPr wrap="square" rtlCol="0">
            <a:spAutoFit/>
          </a:bodyPr>
          <a:lstStyle/>
          <a:p>
            <a:pPr algn="r"/>
            <a:r>
              <a:rPr kumimoji="1" lang="ja-JP" altLang="en-US" sz="1200" dirty="0"/>
              <a:t>（２・</a:t>
            </a:r>
            <a:r>
              <a:rPr lang="ja-JP" altLang="en-US" sz="1200" dirty="0"/>
              <a:t>３日目用）</a:t>
            </a:r>
            <a:endParaRPr kumimoji="1" lang="ja-JP" altLang="en-US" sz="1200" dirty="0"/>
          </a:p>
        </p:txBody>
      </p:sp>
      <p:sp>
        <p:nvSpPr>
          <p:cNvPr id="6" name="サブタイトル 2">
            <a:extLst>
              <a:ext uri="{FF2B5EF4-FFF2-40B4-BE49-F238E27FC236}">
                <a16:creationId xmlns:a16="http://schemas.microsoft.com/office/drawing/2014/main" id="{69B2FA6E-E4F6-1E30-F67D-20D76C87E465}"/>
              </a:ext>
            </a:extLst>
          </p:cNvPr>
          <p:cNvSpPr txBox="1">
            <a:spLocks/>
          </p:cNvSpPr>
          <p:nvPr/>
        </p:nvSpPr>
        <p:spPr>
          <a:xfrm>
            <a:off x="1700808" y="7607340"/>
            <a:ext cx="3694018" cy="1961954"/>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中国実業団陸上競技連盟　泉・杉谷</a:t>
            </a:r>
            <a:endParaRPr lang="en-US" altLang="ja-JP" dirty="0"/>
          </a:p>
          <a:p>
            <a:pPr algn="l">
              <a:lnSpc>
                <a:spcPct val="80000"/>
              </a:lnSpc>
            </a:pPr>
            <a:r>
              <a:rPr lang="ja-JP" altLang="en-US" dirty="0"/>
              <a:t>　　〒</a:t>
            </a:r>
            <a:r>
              <a:rPr lang="en-US" altLang="ja-JP" dirty="0"/>
              <a:t>730-0855</a:t>
            </a:r>
            <a:r>
              <a:rPr lang="ja-JP" altLang="ja-JP" dirty="0"/>
              <a:t>　</a:t>
            </a:r>
            <a:r>
              <a:rPr lang="ja-JP" altLang="en-US" dirty="0"/>
              <a:t>広島県広島市中区小網町</a:t>
            </a:r>
            <a:r>
              <a:rPr lang="en-US" altLang="ja-JP" dirty="0"/>
              <a:t>6-12</a:t>
            </a:r>
          </a:p>
          <a:p>
            <a:pPr algn="l">
              <a:lnSpc>
                <a:spcPct val="80000"/>
              </a:lnSpc>
            </a:pPr>
            <a:r>
              <a:rPr lang="ja-JP" altLang="en-US" dirty="0"/>
              <a:t>      　　　　　　　　　㈱中電工　人事労務部内</a:t>
            </a:r>
            <a:endParaRPr lang="en-US" altLang="ja-JP" dirty="0"/>
          </a:p>
          <a:p>
            <a:pPr algn="l">
              <a:lnSpc>
                <a:spcPct val="80000"/>
              </a:lnSpc>
            </a:pPr>
            <a:r>
              <a:rPr lang="ja-JP" altLang="en-US" dirty="0"/>
              <a:t>　　</a:t>
            </a:r>
            <a:r>
              <a:rPr lang="en-US" altLang="ja-JP" dirty="0"/>
              <a:t>TEL:082-291-7432</a:t>
            </a:r>
            <a:r>
              <a:rPr lang="ja-JP" altLang="en-US" dirty="0"/>
              <a:t>　</a:t>
            </a:r>
            <a:r>
              <a:rPr lang="en-US" altLang="ja-JP" dirty="0"/>
              <a:t>FAX:082-291-7639</a:t>
            </a:r>
          </a:p>
          <a:p>
            <a:pPr algn="l">
              <a:lnSpc>
                <a:spcPct val="80000"/>
              </a:lnSpc>
            </a:pPr>
            <a:r>
              <a:rPr lang="ja-JP" altLang="en-US" dirty="0"/>
              <a:t>　　</a:t>
            </a:r>
            <a:r>
              <a:rPr lang="en-US" altLang="ja-JP" dirty="0"/>
              <a:t>MAIL:</a:t>
            </a:r>
            <a:r>
              <a:rPr lang="en-US" altLang="zh-TW" dirty="0">
                <a:latin typeface="メイリオ" panose="020B0604030504040204" pitchFamily="50" charset="-128"/>
                <a:ea typeface="メイリオ" panose="020B0604030504040204" pitchFamily="50" charset="-128"/>
              </a:rPr>
              <a:t>chujitsu202</a:t>
            </a:r>
            <a:r>
              <a:rPr lang="en-US" altLang="ja-JP" dirty="0">
                <a:latin typeface="メイリオ" panose="020B0604030504040204" pitchFamily="50" charset="-128"/>
                <a:ea typeface="メイリオ" panose="020B0604030504040204" pitchFamily="50" charset="-128"/>
              </a:rPr>
              <a:t>0</a:t>
            </a:r>
            <a:r>
              <a:rPr lang="en-US" altLang="zh-TW" dirty="0">
                <a:latin typeface="メイリオ" panose="020B0604030504040204" pitchFamily="50" charset="-128"/>
                <a:ea typeface="メイリオ" panose="020B0604030504040204" pitchFamily="50" charset="-128"/>
              </a:rPr>
              <a:t>@jita-trackfield.jp</a:t>
            </a:r>
          </a:p>
          <a:p>
            <a:pPr algn="l">
              <a:lnSpc>
                <a:spcPct val="80000"/>
              </a:lnSpc>
            </a:pPr>
            <a:r>
              <a:rPr lang="en-US" altLang="ja-JP" dirty="0">
                <a:latin typeface="メイリオ" panose="020B0604030504040204" pitchFamily="50" charset="-128"/>
                <a:ea typeface="メイリオ" panose="020B0604030504040204" pitchFamily="50" charset="-128"/>
              </a:rPr>
              <a:t>         CC:chujitsu2021@jita-trackfield.jp</a:t>
            </a:r>
          </a:p>
        </p:txBody>
      </p:sp>
    </p:spTree>
    <p:extLst>
      <p:ext uri="{BB962C8B-B14F-4D97-AF65-F5344CB8AC3E}">
        <p14:creationId xmlns:p14="http://schemas.microsoft.com/office/powerpoint/2010/main" val="25886157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4163</TotalTime>
  <Words>1082</Words>
  <Application>Microsoft Office PowerPoint</Application>
  <PresentationFormat>A4 210 x 297 mm</PresentationFormat>
  <Paragraphs>139</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Calibri</vt:lpstr>
      <vt:lpstr>Century</vt:lpstr>
      <vt:lpstr>Office テーマ</vt:lpstr>
      <vt:lpstr>第63回 中国実業団陸上競技選手権大会  取材要項 （報道機関用）  －申請書に記入される前に、本要項を必ずご一読ください－</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hitomi S.</cp:lastModifiedBy>
  <cp:revision>426</cp:revision>
  <cp:lastPrinted>2023-09-28T07:55:12Z</cp:lastPrinted>
  <dcterms:created xsi:type="dcterms:W3CDTF">2013-06-03T08:39:03Z</dcterms:created>
  <dcterms:modified xsi:type="dcterms:W3CDTF">2024-04-25T02:30:29Z</dcterms:modified>
</cp:coreProperties>
</file>